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  <p:sldMasterId id="2147483730" r:id="rId3"/>
    <p:sldMasterId id="2147483704" r:id="rId4"/>
    <p:sldMasterId id="2147483670" r:id="rId5"/>
    <p:sldMasterId id="2147483684" r:id="rId6"/>
    <p:sldMasterId id="2147483736" r:id="rId7"/>
  </p:sldMasterIdLst>
  <p:notesMasterIdLst>
    <p:notesMasterId r:id="rId24"/>
  </p:notesMasterIdLst>
  <p:sldIdLst>
    <p:sldId id="258" r:id="rId8"/>
    <p:sldId id="257" r:id="rId9"/>
    <p:sldId id="261" r:id="rId10"/>
    <p:sldId id="263" r:id="rId11"/>
    <p:sldId id="264" r:id="rId12"/>
    <p:sldId id="265" r:id="rId13"/>
    <p:sldId id="273" r:id="rId14"/>
    <p:sldId id="271" r:id="rId15"/>
    <p:sldId id="272" r:id="rId16"/>
    <p:sldId id="266" r:id="rId17"/>
    <p:sldId id="267" r:id="rId18"/>
    <p:sldId id="268" r:id="rId19"/>
    <p:sldId id="269" r:id="rId20"/>
    <p:sldId id="274" r:id="rId21"/>
    <p:sldId id="270" r:id="rId22"/>
    <p:sldId id="259" r:id="rId23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2082"/>
    <a:srgbClr val="49C5B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62" y="317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A9C1BB-3419-42D7-8DB3-41039D81F85C}" type="doc">
      <dgm:prSet loTypeId="urn:microsoft.com/office/officeart/2005/8/layout/process1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C934259B-3DFC-4330-B1AC-39B277B1E049}">
      <dgm:prSet phldrT="[Text]"/>
      <dgm:spPr>
        <a:ln>
          <a:solidFill>
            <a:srgbClr val="FF0000"/>
          </a:solidFill>
        </a:ln>
      </dgm:spPr>
      <dgm:t>
        <a:bodyPr/>
        <a:lstStyle/>
        <a:p>
          <a:r>
            <a:rPr lang="sv-SE" dirty="0"/>
            <a:t>Vardag 1</a:t>
          </a:r>
          <a:br>
            <a:rPr lang="sv-SE" dirty="0"/>
          </a:br>
          <a:r>
            <a:rPr lang="sv-SE" dirty="0"/>
            <a:t>-</a:t>
          </a:r>
          <a:r>
            <a:rPr lang="sv-SE" dirty="0" err="1"/>
            <a:t>Elcert</a:t>
          </a:r>
          <a:r>
            <a:rPr lang="sv-SE" dirty="0"/>
            <a:t>, UG</a:t>
          </a:r>
        </a:p>
        <a:p>
          <a:r>
            <a:rPr lang="sv-SE" dirty="0"/>
            <a:t>-Spot/Tim-priser</a:t>
          </a:r>
        </a:p>
        <a:p>
          <a:r>
            <a:rPr lang="sv-SE" dirty="0"/>
            <a:t>SVK marknadspriser</a:t>
          </a:r>
        </a:p>
      </dgm:t>
    </dgm:pt>
    <dgm:pt modelId="{C4B3C425-049B-45F6-A424-65B1F238BA8A}" type="parTrans" cxnId="{570835AB-DBD8-4C14-99E8-0F988D24E514}">
      <dgm:prSet/>
      <dgm:spPr/>
      <dgm:t>
        <a:bodyPr/>
        <a:lstStyle/>
        <a:p>
          <a:endParaRPr lang="sv-SE"/>
        </a:p>
      </dgm:t>
    </dgm:pt>
    <dgm:pt modelId="{7FAA621D-2303-48EC-A687-9879191C0079}" type="sibTrans" cxnId="{570835AB-DBD8-4C14-99E8-0F988D24E514}">
      <dgm:prSet/>
      <dgm:spPr/>
      <dgm:t>
        <a:bodyPr/>
        <a:lstStyle/>
        <a:p>
          <a:endParaRPr lang="sv-SE"/>
        </a:p>
      </dgm:t>
    </dgm:pt>
    <dgm:pt modelId="{B78EB6BC-AD4A-40B8-B3C3-ACE94302D935}">
      <dgm:prSet phldrT="[Text]"/>
      <dgm:spPr>
        <a:ln>
          <a:solidFill>
            <a:schemeClr val="accent5"/>
          </a:solidFill>
        </a:ln>
      </dgm:spPr>
      <dgm:t>
        <a:bodyPr/>
        <a:lstStyle/>
        <a:p>
          <a:r>
            <a:rPr lang="sv-SE" dirty="0"/>
            <a:t>Vardag 3</a:t>
          </a:r>
        </a:p>
        <a:p>
          <a:r>
            <a:rPr lang="sv-SE" dirty="0"/>
            <a:t>- Förvaltningsresultat </a:t>
          </a:r>
          <a:r>
            <a:rPr lang="sv-SE" dirty="0" err="1"/>
            <a:t>SkePool</a:t>
          </a:r>
          <a:endParaRPr lang="sv-SE" dirty="0"/>
        </a:p>
        <a:p>
          <a:r>
            <a:rPr lang="sv-SE" dirty="0"/>
            <a:t>- Rörliga elpriset</a:t>
          </a:r>
        </a:p>
        <a:p>
          <a:r>
            <a:rPr lang="sv-SE" dirty="0"/>
            <a:t>SVK avgifter</a:t>
          </a:r>
        </a:p>
        <a:p>
          <a:r>
            <a:rPr lang="sv-SE" dirty="0"/>
            <a:t>Balansansvarsavgift</a:t>
          </a:r>
        </a:p>
      </dgm:t>
    </dgm:pt>
    <dgm:pt modelId="{2867CE5F-8EFA-43A7-BC23-897000088F43}" type="parTrans" cxnId="{7B0E10E0-66E5-4ECA-9021-9CB8387C5028}">
      <dgm:prSet/>
      <dgm:spPr/>
      <dgm:t>
        <a:bodyPr/>
        <a:lstStyle/>
        <a:p>
          <a:endParaRPr lang="sv-SE"/>
        </a:p>
      </dgm:t>
    </dgm:pt>
    <dgm:pt modelId="{B2F56472-49D7-4DD5-A598-789E968F8423}" type="sibTrans" cxnId="{7B0E10E0-66E5-4ECA-9021-9CB8387C5028}">
      <dgm:prSet/>
      <dgm:spPr/>
      <dgm:t>
        <a:bodyPr/>
        <a:lstStyle/>
        <a:p>
          <a:endParaRPr lang="sv-SE"/>
        </a:p>
      </dgm:t>
    </dgm:pt>
    <dgm:pt modelId="{1B80921D-9495-44F9-926A-A3FCB68AC0CD}">
      <dgm:prSet/>
      <dgm:spPr>
        <a:ln>
          <a:solidFill>
            <a:srgbClr val="00B050"/>
          </a:solidFill>
        </a:ln>
      </dgm:spPr>
      <dgm:t>
        <a:bodyPr/>
        <a:lstStyle/>
        <a:p>
          <a:r>
            <a:rPr lang="sv-SE" dirty="0"/>
            <a:t>Vardag 5</a:t>
          </a:r>
        </a:p>
        <a:p>
          <a:r>
            <a:rPr lang="sv-SE" dirty="0"/>
            <a:t>-FV:s fördelade mätare klara </a:t>
          </a:r>
        </a:p>
      </dgm:t>
    </dgm:pt>
    <dgm:pt modelId="{610BACB3-26DE-4CAB-A778-AB978895BCF9}" type="parTrans" cxnId="{D34465AB-6EBB-40AE-BB1E-809480504917}">
      <dgm:prSet/>
      <dgm:spPr/>
      <dgm:t>
        <a:bodyPr/>
        <a:lstStyle/>
        <a:p>
          <a:endParaRPr lang="sv-SE"/>
        </a:p>
      </dgm:t>
    </dgm:pt>
    <dgm:pt modelId="{B6966409-B6F2-434F-920C-05DDD9AC59A2}" type="sibTrans" cxnId="{D34465AB-6EBB-40AE-BB1E-809480504917}">
      <dgm:prSet/>
      <dgm:spPr/>
      <dgm:t>
        <a:bodyPr/>
        <a:lstStyle/>
        <a:p>
          <a:endParaRPr lang="sv-SE"/>
        </a:p>
      </dgm:t>
    </dgm:pt>
    <dgm:pt modelId="{6CF3AF13-596F-4E13-B0E7-63838E5C6828}" type="pres">
      <dgm:prSet presAssocID="{3BA9C1BB-3419-42D7-8DB3-41039D81F85C}" presName="Name0" presStyleCnt="0">
        <dgm:presLayoutVars>
          <dgm:dir/>
          <dgm:resizeHandles val="exact"/>
        </dgm:presLayoutVars>
      </dgm:prSet>
      <dgm:spPr/>
    </dgm:pt>
    <dgm:pt modelId="{66506EC9-551F-491F-8682-24579967DC12}" type="pres">
      <dgm:prSet presAssocID="{C934259B-3DFC-4330-B1AC-39B277B1E049}" presName="node" presStyleLbl="node1" presStyleIdx="0" presStyleCnt="3">
        <dgm:presLayoutVars>
          <dgm:bulletEnabled val="1"/>
        </dgm:presLayoutVars>
      </dgm:prSet>
      <dgm:spPr/>
    </dgm:pt>
    <dgm:pt modelId="{C0B7B926-F914-4D22-9756-14FA3E6061FB}" type="pres">
      <dgm:prSet presAssocID="{7FAA621D-2303-48EC-A687-9879191C0079}" presName="sibTrans" presStyleLbl="sibTrans2D1" presStyleIdx="0" presStyleCnt="2"/>
      <dgm:spPr/>
    </dgm:pt>
    <dgm:pt modelId="{7E865414-5E75-4025-8568-B044700723B6}" type="pres">
      <dgm:prSet presAssocID="{7FAA621D-2303-48EC-A687-9879191C0079}" presName="connectorText" presStyleLbl="sibTrans2D1" presStyleIdx="0" presStyleCnt="2"/>
      <dgm:spPr/>
    </dgm:pt>
    <dgm:pt modelId="{9C610E14-FF76-4B49-AAF0-C8149B9B3F51}" type="pres">
      <dgm:prSet presAssocID="{B78EB6BC-AD4A-40B8-B3C3-ACE94302D935}" presName="node" presStyleLbl="node1" presStyleIdx="1" presStyleCnt="3">
        <dgm:presLayoutVars>
          <dgm:bulletEnabled val="1"/>
        </dgm:presLayoutVars>
      </dgm:prSet>
      <dgm:spPr/>
    </dgm:pt>
    <dgm:pt modelId="{E2E1D420-2FDC-452B-B7B1-B0B2E047ADF6}" type="pres">
      <dgm:prSet presAssocID="{B2F56472-49D7-4DD5-A598-789E968F8423}" presName="sibTrans" presStyleLbl="sibTrans2D1" presStyleIdx="1" presStyleCnt="2"/>
      <dgm:spPr/>
    </dgm:pt>
    <dgm:pt modelId="{47AB5088-11D1-4233-82B2-C801C7961037}" type="pres">
      <dgm:prSet presAssocID="{B2F56472-49D7-4DD5-A598-789E968F8423}" presName="connectorText" presStyleLbl="sibTrans2D1" presStyleIdx="1" presStyleCnt="2"/>
      <dgm:spPr/>
    </dgm:pt>
    <dgm:pt modelId="{84BDACE0-369A-4B97-A6A6-00F2CC6B2D09}" type="pres">
      <dgm:prSet presAssocID="{1B80921D-9495-44F9-926A-A3FCB68AC0CD}" presName="node" presStyleLbl="node1" presStyleIdx="2" presStyleCnt="3">
        <dgm:presLayoutVars>
          <dgm:bulletEnabled val="1"/>
        </dgm:presLayoutVars>
      </dgm:prSet>
      <dgm:spPr/>
    </dgm:pt>
  </dgm:ptLst>
  <dgm:cxnLst>
    <dgm:cxn modelId="{3AB32B16-71A6-4974-ACBB-CDD35D6E617C}" type="presOf" srcId="{3BA9C1BB-3419-42D7-8DB3-41039D81F85C}" destId="{6CF3AF13-596F-4E13-B0E7-63838E5C6828}" srcOrd="0" destOrd="0" presId="urn:microsoft.com/office/officeart/2005/8/layout/process1"/>
    <dgm:cxn modelId="{7CDAF625-3CDE-40AA-805D-891E3D3DE178}" type="presOf" srcId="{7FAA621D-2303-48EC-A687-9879191C0079}" destId="{7E865414-5E75-4025-8568-B044700723B6}" srcOrd="1" destOrd="0" presId="urn:microsoft.com/office/officeart/2005/8/layout/process1"/>
    <dgm:cxn modelId="{98A21532-84A5-4FBD-84A1-7EB62AB11463}" type="presOf" srcId="{B2F56472-49D7-4DD5-A598-789E968F8423}" destId="{47AB5088-11D1-4233-82B2-C801C7961037}" srcOrd="1" destOrd="0" presId="urn:microsoft.com/office/officeart/2005/8/layout/process1"/>
    <dgm:cxn modelId="{D0E11B4D-09E3-4AA9-92A7-2635D4AF28FA}" type="presOf" srcId="{B2F56472-49D7-4DD5-A598-789E968F8423}" destId="{E2E1D420-2FDC-452B-B7B1-B0B2E047ADF6}" srcOrd="0" destOrd="0" presId="urn:microsoft.com/office/officeart/2005/8/layout/process1"/>
    <dgm:cxn modelId="{4B03AB8B-95F8-4284-BC38-FCC701E6E46F}" type="presOf" srcId="{1B80921D-9495-44F9-926A-A3FCB68AC0CD}" destId="{84BDACE0-369A-4B97-A6A6-00F2CC6B2D09}" srcOrd="0" destOrd="0" presId="urn:microsoft.com/office/officeart/2005/8/layout/process1"/>
    <dgm:cxn modelId="{84AA4B9D-7B88-4E85-8590-33CEF8A3C099}" type="presOf" srcId="{7FAA621D-2303-48EC-A687-9879191C0079}" destId="{C0B7B926-F914-4D22-9756-14FA3E6061FB}" srcOrd="0" destOrd="0" presId="urn:microsoft.com/office/officeart/2005/8/layout/process1"/>
    <dgm:cxn modelId="{570835AB-DBD8-4C14-99E8-0F988D24E514}" srcId="{3BA9C1BB-3419-42D7-8DB3-41039D81F85C}" destId="{C934259B-3DFC-4330-B1AC-39B277B1E049}" srcOrd="0" destOrd="0" parTransId="{C4B3C425-049B-45F6-A424-65B1F238BA8A}" sibTransId="{7FAA621D-2303-48EC-A687-9879191C0079}"/>
    <dgm:cxn modelId="{D34465AB-6EBB-40AE-BB1E-809480504917}" srcId="{3BA9C1BB-3419-42D7-8DB3-41039D81F85C}" destId="{1B80921D-9495-44F9-926A-A3FCB68AC0CD}" srcOrd="2" destOrd="0" parTransId="{610BACB3-26DE-4CAB-A778-AB978895BCF9}" sibTransId="{B6966409-B6F2-434F-920C-05DDD9AC59A2}"/>
    <dgm:cxn modelId="{4AB4C3CD-D30C-4A73-A6C1-61B25ADA5353}" type="presOf" srcId="{C934259B-3DFC-4330-B1AC-39B277B1E049}" destId="{66506EC9-551F-491F-8682-24579967DC12}" srcOrd="0" destOrd="0" presId="urn:microsoft.com/office/officeart/2005/8/layout/process1"/>
    <dgm:cxn modelId="{4D7E63D9-F6D4-4068-AD60-4B70D316CF91}" type="presOf" srcId="{B78EB6BC-AD4A-40B8-B3C3-ACE94302D935}" destId="{9C610E14-FF76-4B49-AAF0-C8149B9B3F51}" srcOrd="0" destOrd="0" presId="urn:microsoft.com/office/officeart/2005/8/layout/process1"/>
    <dgm:cxn modelId="{7B0E10E0-66E5-4ECA-9021-9CB8387C5028}" srcId="{3BA9C1BB-3419-42D7-8DB3-41039D81F85C}" destId="{B78EB6BC-AD4A-40B8-B3C3-ACE94302D935}" srcOrd="1" destOrd="0" parTransId="{2867CE5F-8EFA-43A7-BC23-897000088F43}" sibTransId="{B2F56472-49D7-4DD5-A598-789E968F8423}"/>
    <dgm:cxn modelId="{55A2BA29-76A9-4E71-804D-5C819D13112A}" type="presParOf" srcId="{6CF3AF13-596F-4E13-B0E7-63838E5C6828}" destId="{66506EC9-551F-491F-8682-24579967DC12}" srcOrd="0" destOrd="0" presId="urn:microsoft.com/office/officeart/2005/8/layout/process1"/>
    <dgm:cxn modelId="{0DBE89DF-1D10-47DB-8917-92B0370D68B6}" type="presParOf" srcId="{6CF3AF13-596F-4E13-B0E7-63838E5C6828}" destId="{C0B7B926-F914-4D22-9756-14FA3E6061FB}" srcOrd="1" destOrd="0" presId="urn:microsoft.com/office/officeart/2005/8/layout/process1"/>
    <dgm:cxn modelId="{43753E05-175A-4D68-A05C-060459F29CDD}" type="presParOf" srcId="{C0B7B926-F914-4D22-9756-14FA3E6061FB}" destId="{7E865414-5E75-4025-8568-B044700723B6}" srcOrd="0" destOrd="0" presId="urn:microsoft.com/office/officeart/2005/8/layout/process1"/>
    <dgm:cxn modelId="{D12DDDA3-6469-419B-B14F-BF12AE30C256}" type="presParOf" srcId="{6CF3AF13-596F-4E13-B0E7-63838E5C6828}" destId="{9C610E14-FF76-4B49-AAF0-C8149B9B3F51}" srcOrd="2" destOrd="0" presId="urn:microsoft.com/office/officeart/2005/8/layout/process1"/>
    <dgm:cxn modelId="{134705BF-02B8-47A4-AAE3-6616A9626E31}" type="presParOf" srcId="{6CF3AF13-596F-4E13-B0E7-63838E5C6828}" destId="{E2E1D420-2FDC-452B-B7B1-B0B2E047ADF6}" srcOrd="3" destOrd="0" presId="urn:microsoft.com/office/officeart/2005/8/layout/process1"/>
    <dgm:cxn modelId="{8BD56D99-435B-4403-99C8-7C9AE2FFFA08}" type="presParOf" srcId="{E2E1D420-2FDC-452B-B7B1-B0B2E047ADF6}" destId="{47AB5088-11D1-4233-82B2-C801C7961037}" srcOrd="0" destOrd="0" presId="urn:microsoft.com/office/officeart/2005/8/layout/process1"/>
    <dgm:cxn modelId="{ACB7382C-8CE6-4028-9919-00F737436293}" type="presParOf" srcId="{6CF3AF13-596F-4E13-B0E7-63838E5C6828}" destId="{84BDACE0-369A-4B97-A6A6-00F2CC6B2D09}" srcOrd="4" destOrd="0" presId="urn:microsoft.com/office/officeart/2005/8/layout/process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A9C1BB-3419-42D7-8DB3-41039D81F85C}" type="doc">
      <dgm:prSet loTypeId="urn:microsoft.com/office/officeart/2005/8/layout/process1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C934259B-3DFC-4330-B1AC-39B277B1E049}">
      <dgm:prSet phldrT="[Text]"/>
      <dgm:spPr/>
      <dgm:t>
        <a:bodyPr/>
        <a:lstStyle/>
        <a:p>
          <a:r>
            <a:rPr lang="sv-SE" dirty="0"/>
            <a:t>Tim &amp; Effektabonnemang</a:t>
          </a:r>
        </a:p>
        <a:p>
          <a:r>
            <a:rPr lang="sv-SE" dirty="0"/>
            <a:t>3:e vardagen</a:t>
          </a:r>
        </a:p>
      </dgm:t>
    </dgm:pt>
    <dgm:pt modelId="{C4B3C425-049B-45F6-A424-65B1F238BA8A}" type="parTrans" cxnId="{570835AB-DBD8-4C14-99E8-0F988D24E514}">
      <dgm:prSet/>
      <dgm:spPr/>
      <dgm:t>
        <a:bodyPr/>
        <a:lstStyle/>
        <a:p>
          <a:endParaRPr lang="sv-SE"/>
        </a:p>
      </dgm:t>
    </dgm:pt>
    <dgm:pt modelId="{7FAA621D-2303-48EC-A687-9879191C0079}" type="sibTrans" cxnId="{570835AB-DBD8-4C14-99E8-0F988D24E514}">
      <dgm:prSet/>
      <dgm:spPr/>
      <dgm:t>
        <a:bodyPr/>
        <a:lstStyle/>
        <a:p>
          <a:endParaRPr lang="sv-SE"/>
        </a:p>
      </dgm:t>
    </dgm:pt>
    <dgm:pt modelId="{B78EB6BC-AD4A-40B8-B3C3-ACE94302D935}">
      <dgm:prSet phldrT="[Text]"/>
      <dgm:spPr/>
      <dgm:t>
        <a:bodyPr/>
        <a:lstStyle/>
        <a:p>
          <a:r>
            <a:rPr lang="sv-SE" dirty="0" err="1"/>
            <a:t>Tim&amp;Effekt</a:t>
          </a:r>
          <a:r>
            <a:rPr lang="sv-SE" dirty="0"/>
            <a:t> + Schablon</a:t>
          </a:r>
        </a:p>
        <a:p>
          <a:r>
            <a:rPr lang="sv-SE" dirty="0"/>
            <a:t>5:e&amp; 6:e vardagen</a:t>
          </a:r>
        </a:p>
      </dgm:t>
    </dgm:pt>
    <dgm:pt modelId="{2867CE5F-8EFA-43A7-BC23-897000088F43}" type="parTrans" cxnId="{7B0E10E0-66E5-4ECA-9021-9CB8387C5028}">
      <dgm:prSet/>
      <dgm:spPr/>
      <dgm:t>
        <a:bodyPr/>
        <a:lstStyle/>
        <a:p>
          <a:endParaRPr lang="sv-SE"/>
        </a:p>
      </dgm:t>
    </dgm:pt>
    <dgm:pt modelId="{B2F56472-49D7-4DD5-A598-789E968F8423}" type="sibTrans" cxnId="{7B0E10E0-66E5-4ECA-9021-9CB8387C5028}">
      <dgm:prSet/>
      <dgm:spPr/>
      <dgm:t>
        <a:bodyPr/>
        <a:lstStyle/>
        <a:p>
          <a:endParaRPr lang="sv-SE"/>
        </a:p>
      </dgm:t>
    </dgm:pt>
    <dgm:pt modelId="{09FCA2A0-B26C-4F2D-87CA-7170776AC199}">
      <dgm:prSet/>
      <dgm:spPr/>
      <dgm:t>
        <a:bodyPr/>
        <a:lstStyle/>
        <a:p>
          <a:r>
            <a:rPr lang="sv-SE" dirty="0"/>
            <a:t>Kring 10:e</a:t>
          </a:r>
          <a:br>
            <a:rPr lang="sv-SE" dirty="0"/>
          </a:br>
          <a:r>
            <a:rPr lang="sv-SE" dirty="0"/>
            <a:t>Uppskattade värden</a:t>
          </a:r>
        </a:p>
      </dgm:t>
    </dgm:pt>
    <dgm:pt modelId="{9AE921D9-DC7D-442A-BAB5-187DF2FFF9FD}" type="parTrans" cxnId="{659B4FC8-21CC-4BD5-A365-B115BDE1D1F6}">
      <dgm:prSet/>
      <dgm:spPr/>
      <dgm:t>
        <a:bodyPr/>
        <a:lstStyle/>
        <a:p>
          <a:endParaRPr lang="sv-SE"/>
        </a:p>
      </dgm:t>
    </dgm:pt>
    <dgm:pt modelId="{069A8BC2-BC05-4AEA-87E2-B4F6E16D5165}" type="sibTrans" cxnId="{659B4FC8-21CC-4BD5-A365-B115BDE1D1F6}">
      <dgm:prSet/>
      <dgm:spPr/>
      <dgm:t>
        <a:bodyPr/>
        <a:lstStyle/>
        <a:p>
          <a:endParaRPr lang="sv-SE"/>
        </a:p>
      </dgm:t>
    </dgm:pt>
    <dgm:pt modelId="{2861466A-41D8-40A2-98A1-91378455AC89}">
      <dgm:prSet/>
      <dgm:spPr/>
      <dgm:t>
        <a:bodyPr/>
        <a:lstStyle/>
        <a:p>
          <a:r>
            <a:rPr lang="sv-SE" dirty="0"/>
            <a:t>Kring 15:e </a:t>
          </a:r>
          <a:br>
            <a:rPr lang="sv-SE" dirty="0"/>
          </a:br>
          <a:r>
            <a:rPr lang="sv-SE" dirty="0"/>
            <a:t>Sista körningen för månaden</a:t>
          </a:r>
        </a:p>
      </dgm:t>
    </dgm:pt>
    <dgm:pt modelId="{20BF779B-35D1-428F-A369-2F24BA826352}" type="parTrans" cxnId="{D0BF3476-5C28-4A75-94AF-E30E9319BD8E}">
      <dgm:prSet/>
      <dgm:spPr/>
      <dgm:t>
        <a:bodyPr/>
        <a:lstStyle/>
        <a:p>
          <a:endParaRPr lang="sv-SE"/>
        </a:p>
      </dgm:t>
    </dgm:pt>
    <dgm:pt modelId="{95518082-38B8-49E0-BE4F-F3228B0C52A7}" type="sibTrans" cxnId="{D0BF3476-5C28-4A75-94AF-E30E9319BD8E}">
      <dgm:prSet/>
      <dgm:spPr/>
      <dgm:t>
        <a:bodyPr/>
        <a:lstStyle/>
        <a:p>
          <a:endParaRPr lang="sv-SE"/>
        </a:p>
      </dgm:t>
    </dgm:pt>
    <dgm:pt modelId="{B441865C-F764-42FE-B3A5-11EF9DA6CA07}">
      <dgm:prSet/>
      <dgm:spPr/>
      <dgm:t>
        <a:bodyPr/>
        <a:lstStyle/>
        <a:p>
          <a:r>
            <a:rPr lang="sv-SE" dirty="0"/>
            <a:t>15-20:e</a:t>
          </a:r>
          <a:br>
            <a:rPr lang="sv-SE" dirty="0"/>
          </a:br>
          <a:r>
            <a:rPr lang="sv-SE" dirty="0"/>
            <a:t>Manuell hantering av </a:t>
          </a:r>
          <a:r>
            <a:rPr lang="sv-SE" dirty="0" err="1"/>
            <a:t>ofakturerade</a:t>
          </a:r>
          <a:r>
            <a:rPr lang="sv-SE" dirty="0"/>
            <a:t> kontrakt</a:t>
          </a:r>
        </a:p>
      </dgm:t>
    </dgm:pt>
    <dgm:pt modelId="{EDE1C100-4233-438A-B673-C47046EFA93C}" type="parTrans" cxnId="{983DACB0-2F22-4280-B5CF-7A92D7F20408}">
      <dgm:prSet/>
      <dgm:spPr/>
      <dgm:t>
        <a:bodyPr/>
        <a:lstStyle/>
        <a:p>
          <a:endParaRPr lang="sv-SE"/>
        </a:p>
      </dgm:t>
    </dgm:pt>
    <dgm:pt modelId="{D2CB440D-0F17-4D7B-BDE2-3EF0A87327D0}" type="sibTrans" cxnId="{983DACB0-2F22-4280-B5CF-7A92D7F20408}">
      <dgm:prSet/>
      <dgm:spPr/>
      <dgm:t>
        <a:bodyPr/>
        <a:lstStyle/>
        <a:p>
          <a:endParaRPr lang="sv-SE"/>
        </a:p>
      </dgm:t>
    </dgm:pt>
    <dgm:pt modelId="{6CF3AF13-596F-4E13-B0E7-63838E5C6828}" type="pres">
      <dgm:prSet presAssocID="{3BA9C1BB-3419-42D7-8DB3-41039D81F85C}" presName="Name0" presStyleCnt="0">
        <dgm:presLayoutVars>
          <dgm:dir/>
          <dgm:resizeHandles val="exact"/>
        </dgm:presLayoutVars>
      </dgm:prSet>
      <dgm:spPr/>
    </dgm:pt>
    <dgm:pt modelId="{66506EC9-551F-491F-8682-24579967DC12}" type="pres">
      <dgm:prSet presAssocID="{C934259B-3DFC-4330-B1AC-39B277B1E049}" presName="node" presStyleLbl="node1" presStyleIdx="0" presStyleCnt="5" custLinFactNeighborX="-12762">
        <dgm:presLayoutVars>
          <dgm:bulletEnabled val="1"/>
        </dgm:presLayoutVars>
      </dgm:prSet>
      <dgm:spPr/>
    </dgm:pt>
    <dgm:pt modelId="{C0B7B926-F914-4D22-9756-14FA3E6061FB}" type="pres">
      <dgm:prSet presAssocID="{7FAA621D-2303-48EC-A687-9879191C0079}" presName="sibTrans" presStyleLbl="sibTrans2D1" presStyleIdx="0" presStyleCnt="4"/>
      <dgm:spPr/>
    </dgm:pt>
    <dgm:pt modelId="{7E865414-5E75-4025-8568-B044700723B6}" type="pres">
      <dgm:prSet presAssocID="{7FAA621D-2303-48EC-A687-9879191C0079}" presName="connectorText" presStyleLbl="sibTrans2D1" presStyleIdx="0" presStyleCnt="4"/>
      <dgm:spPr/>
    </dgm:pt>
    <dgm:pt modelId="{9C610E14-FF76-4B49-AAF0-C8149B9B3F51}" type="pres">
      <dgm:prSet presAssocID="{B78EB6BC-AD4A-40B8-B3C3-ACE94302D935}" presName="node" presStyleLbl="node1" presStyleIdx="1" presStyleCnt="5" custLinFactNeighborX="5318" custLinFactNeighborY="-975">
        <dgm:presLayoutVars>
          <dgm:bulletEnabled val="1"/>
        </dgm:presLayoutVars>
      </dgm:prSet>
      <dgm:spPr/>
    </dgm:pt>
    <dgm:pt modelId="{E2E1D420-2FDC-452B-B7B1-B0B2E047ADF6}" type="pres">
      <dgm:prSet presAssocID="{B2F56472-49D7-4DD5-A598-789E968F8423}" presName="sibTrans" presStyleLbl="sibTrans2D1" presStyleIdx="1" presStyleCnt="4"/>
      <dgm:spPr/>
    </dgm:pt>
    <dgm:pt modelId="{47AB5088-11D1-4233-82B2-C801C7961037}" type="pres">
      <dgm:prSet presAssocID="{B2F56472-49D7-4DD5-A598-789E968F8423}" presName="connectorText" presStyleLbl="sibTrans2D1" presStyleIdx="1" presStyleCnt="4"/>
      <dgm:spPr/>
    </dgm:pt>
    <dgm:pt modelId="{39447F5E-DA72-4926-A02E-CC4C228C7FF0}" type="pres">
      <dgm:prSet presAssocID="{09FCA2A0-B26C-4F2D-87CA-7170776AC199}" presName="node" presStyleLbl="node1" presStyleIdx="2" presStyleCnt="5">
        <dgm:presLayoutVars>
          <dgm:bulletEnabled val="1"/>
        </dgm:presLayoutVars>
      </dgm:prSet>
      <dgm:spPr/>
    </dgm:pt>
    <dgm:pt modelId="{41E879A7-83B5-40E1-8679-837FA14DAB2D}" type="pres">
      <dgm:prSet presAssocID="{069A8BC2-BC05-4AEA-87E2-B4F6E16D5165}" presName="sibTrans" presStyleLbl="sibTrans2D1" presStyleIdx="2" presStyleCnt="4"/>
      <dgm:spPr/>
    </dgm:pt>
    <dgm:pt modelId="{98DE3A19-13C9-4921-A242-D6828C4CE628}" type="pres">
      <dgm:prSet presAssocID="{069A8BC2-BC05-4AEA-87E2-B4F6E16D5165}" presName="connectorText" presStyleLbl="sibTrans2D1" presStyleIdx="2" presStyleCnt="4"/>
      <dgm:spPr/>
    </dgm:pt>
    <dgm:pt modelId="{EAFC5AE2-360D-4034-829A-0ADD43F34023}" type="pres">
      <dgm:prSet presAssocID="{2861466A-41D8-40A2-98A1-91378455AC89}" presName="node" presStyleLbl="node1" presStyleIdx="3" presStyleCnt="5">
        <dgm:presLayoutVars>
          <dgm:bulletEnabled val="1"/>
        </dgm:presLayoutVars>
      </dgm:prSet>
      <dgm:spPr/>
    </dgm:pt>
    <dgm:pt modelId="{0D92C7AF-6E13-411F-9478-3C0ECA403038}" type="pres">
      <dgm:prSet presAssocID="{95518082-38B8-49E0-BE4F-F3228B0C52A7}" presName="sibTrans" presStyleLbl="sibTrans2D1" presStyleIdx="3" presStyleCnt="4"/>
      <dgm:spPr/>
    </dgm:pt>
    <dgm:pt modelId="{7CDDB4CC-FF52-4452-B851-B3C5BAA63986}" type="pres">
      <dgm:prSet presAssocID="{95518082-38B8-49E0-BE4F-F3228B0C52A7}" presName="connectorText" presStyleLbl="sibTrans2D1" presStyleIdx="3" presStyleCnt="4"/>
      <dgm:spPr/>
    </dgm:pt>
    <dgm:pt modelId="{A54B1BCA-CD8F-4E79-B708-F607A9A549F3}" type="pres">
      <dgm:prSet presAssocID="{B441865C-F764-42FE-B3A5-11EF9DA6CA07}" presName="node" presStyleLbl="node1" presStyleIdx="4" presStyleCnt="5">
        <dgm:presLayoutVars>
          <dgm:bulletEnabled val="1"/>
        </dgm:presLayoutVars>
      </dgm:prSet>
      <dgm:spPr/>
    </dgm:pt>
  </dgm:ptLst>
  <dgm:cxnLst>
    <dgm:cxn modelId="{3AB32B16-71A6-4974-ACBB-CDD35D6E617C}" type="presOf" srcId="{3BA9C1BB-3419-42D7-8DB3-41039D81F85C}" destId="{6CF3AF13-596F-4E13-B0E7-63838E5C6828}" srcOrd="0" destOrd="0" presId="urn:microsoft.com/office/officeart/2005/8/layout/process1"/>
    <dgm:cxn modelId="{7CDAF625-3CDE-40AA-805D-891E3D3DE178}" type="presOf" srcId="{7FAA621D-2303-48EC-A687-9879191C0079}" destId="{7E865414-5E75-4025-8568-B044700723B6}" srcOrd="1" destOrd="0" presId="urn:microsoft.com/office/officeart/2005/8/layout/process1"/>
    <dgm:cxn modelId="{EDBC9528-86D2-491A-9396-ECB17B1DEBA4}" type="presOf" srcId="{2861466A-41D8-40A2-98A1-91378455AC89}" destId="{EAFC5AE2-360D-4034-829A-0ADD43F34023}" srcOrd="0" destOrd="0" presId="urn:microsoft.com/office/officeart/2005/8/layout/process1"/>
    <dgm:cxn modelId="{019ACE2E-B5CC-4C04-839B-441E232569D8}" type="presOf" srcId="{95518082-38B8-49E0-BE4F-F3228B0C52A7}" destId="{7CDDB4CC-FF52-4452-B851-B3C5BAA63986}" srcOrd="1" destOrd="0" presId="urn:microsoft.com/office/officeart/2005/8/layout/process1"/>
    <dgm:cxn modelId="{98A21532-84A5-4FBD-84A1-7EB62AB11463}" type="presOf" srcId="{B2F56472-49D7-4DD5-A598-789E968F8423}" destId="{47AB5088-11D1-4233-82B2-C801C7961037}" srcOrd="1" destOrd="0" presId="urn:microsoft.com/office/officeart/2005/8/layout/process1"/>
    <dgm:cxn modelId="{1BA8584A-7C63-41FC-9D0B-D39734080F24}" type="presOf" srcId="{95518082-38B8-49E0-BE4F-F3228B0C52A7}" destId="{0D92C7AF-6E13-411F-9478-3C0ECA403038}" srcOrd="0" destOrd="0" presId="urn:microsoft.com/office/officeart/2005/8/layout/process1"/>
    <dgm:cxn modelId="{D0E11B4D-09E3-4AA9-92A7-2635D4AF28FA}" type="presOf" srcId="{B2F56472-49D7-4DD5-A598-789E968F8423}" destId="{E2E1D420-2FDC-452B-B7B1-B0B2E047ADF6}" srcOrd="0" destOrd="0" presId="urn:microsoft.com/office/officeart/2005/8/layout/process1"/>
    <dgm:cxn modelId="{D0BF3476-5C28-4A75-94AF-E30E9319BD8E}" srcId="{3BA9C1BB-3419-42D7-8DB3-41039D81F85C}" destId="{2861466A-41D8-40A2-98A1-91378455AC89}" srcOrd="3" destOrd="0" parTransId="{20BF779B-35D1-428F-A369-2F24BA826352}" sibTransId="{95518082-38B8-49E0-BE4F-F3228B0C52A7}"/>
    <dgm:cxn modelId="{57EE168A-6397-42CF-A92F-D59F0589D934}" type="presOf" srcId="{09FCA2A0-B26C-4F2D-87CA-7170776AC199}" destId="{39447F5E-DA72-4926-A02E-CC4C228C7FF0}" srcOrd="0" destOrd="0" presId="urn:microsoft.com/office/officeart/2005/8/layout/process1"/>
    <dgm:cxn modelId="{BB8A579A-1803-4EE0-8349-FB993D7399F0}" type="presOf" srcId="{069A8BC2-BC05-4AEA-87E2-B4F6E16D5165}" destId="{41E879A7-83B5-40E1-8679-837FA14DAB2D}" srcOrd="0" destOrd="0" presId="urn:microsoft.com/office/officeart/2005/8/layout/process1"/>
    <dgm:cxn modelId="{84AA4B9D-7B88-4E85-8590-33CEF8A3C099}" type="presOf" srcId="{7FAA621D-2303-48EC-A687-9879191C0079}" destId="{C0B7B926-F914-4D22-9756-14FA3E6061FB}" srcOrd="0" destOrd="0" presId="urn:microsoft.com/office/officeart/2005/8/layout/process1"/>
    <dgm:cxn modelId="{570835AB-DBD8-4C14-99E8-0F988D24E514}" srcId="{3BA9C1BB-3419-42D7-8DB3-41039D81F85C}" destId="{C934259B-3DFC-4330-B1AC-39B277B1E049}" srcOrd="0" destOrd="0" parTransId="{C4B3C425-049B-45F6-A424-65B1F238BA8A}" sibTransId="{7FAA621D-2303-48EC-A687-9879191C0079}"/>
    <dgm:cxn modelId="{22D0D9AF-D477-4017-87BB-D06F530490F6}" type="presOf" srcId="{069A8BC2-BC05-4AEA-87E2-B4F6E16D5165}" destId="{98DE3A19-13C9-4921-A242-D6828C4CE628}" srcOrd="1" destOrd="0" presId="urn:microsoft.com/office/officeart/2005/8/layout/process1"/>
    <dgm:cxn modelId="{983DACB0-2F22-4280-B5CF-7A92D7F20408}" srcId="{3BA9C1BB-3419-42D7-8DB3-41039D81F85C}" destId="{B441865C-F764-42FE-B3A5-11EF9DA6CA07}" srcOrd="4" destOrd="0" parTransId="{EDE1C100-4233-438A-B673-C47046EFA93C}" sibTransId="{D2CB440D-0F17-4D7B-BDE2-3EF0A87327D0}"/>
    <dgm:cxn modelId="{659B4FC8-21CC-4BD5-A365-B115BDE1D1F6}" srcId="{3BA9C1BB-3419-42D7-8DB3-41039D81F85C}" destId="{09FCA2A0-B26C-4F2D-87CA-7170776AC199}" srcOrd="2" destOrd="0" parTransId="{9AE921D9-DC7D-442A-BAB5-187DF2FFF9FD}" sibTransId="{069A8BC2-BC05-4AEA-87E2-B4F6E16D5165}"/>
    <dgm:cxn modelId="{4AB4C3CD-D30C-4A73-A6C1-61B25ADA5353}" type="presOf" srcId="{C934259B-3DFC-4330-B1AC-39B277B1E049}" destId="{66506EC9-551F-491F-8682-24579967DC12}" srcOrd="0" destOrd="0" presId="urn:microsoft.com/office/officeart/2005/8/layout/process1"/>
    <dgm:cxn modelId="{4D7E63D9-F6D4-4068-AD60-4B70D316CF91}" type="presOf" srcId="{B78EB6BC-AD4A-40B8-B3C3-ACE94302D935}" destId="{9C610E14-FF76-4B49-AAF0-C8149B9B3F51}" srcOrd="0" destOrd="0" presId="urn:microsoft.com/office/officeart/2005/8/layout/process1"/>
    <dgm:cxn modelId="{7B0E10E0-66E5-4ECA-9021-9CB8387C5028}" srcId="{3BA9C1BB-3419-42D7-8DB3-41039D81F85C}" destId="{B78EB6BC-AD4A-40B8-B3C3-ACE94302D935}" srcOrd="1" destOrd="0" parTransId="{2867CE5F-8EFA-43A7-BC23-897000088F43}" sibTransId="{B2F56472-49D7-4DD5-A598-789E968F8423}"/>
    <dgm:cxn modelId="{FCD2CDEC-9429-43D1-A0B0-C160456411BE}" type="presOf" srcId="{B441865C-F764-42FE-B3A5-11EF9DA6CA07}" destId="{A54B1BCA-CD8F-4E79-B708-F607A9A549F3}" srcOrd="0" destOrd="0" presId="urn:microsoft.com/office/officeart/2005/8/layout/process1"/>
    <dgm:cxn modelId="{55A2BA29-76A9-4E71-804D-5C819D13112A}" type="presParOf" srcId="{6CF3AF13-596F-4E13-B0E7-63838E5C6828}" destId="{66506EC9-551F-491F-8682-24579967DC12}" srcOrd="0" destOrd="0" presId="urn:microsoft.com/office/officeart/2005/8/layout/process1"/>
    <dgm:cxn modelId="{0DBE89DF-1D10-47DB-8917-92B0370D68B6}" type="presParOf" srcId="{6CF3AF13-596F-4E13-B0E7-63838E5C6828}" destId="{C0B7B926-F914-4D22-9756-14FA3E6061FB}" srcOrd="1" destOrd="0" presId="urn:microsoft.com/office/officeart/2005/8/layout/process1"/>
    <dgm:cxn modelId="{43753E05-175A-4D68-A05C-060459F29CDD}" type="presParOf" srcId="{C0B7B926-F914-4D22-9756-14FA3E6061FB}" destId="{7E865414-5E75-4025-8568-B044700723B6}" srcOrd="0" destOrd="0" presId="urn:microsoft.com/office/officeart/2005/8/layout/process1"/>
    <dgm:cxn modelId="{D12DDDA3-6469-419B-B14F-BF12AE30C256}" type="presParOf" srcId="{6CF3AF13-596F-4E13-B0E7-63838E5C6828}" destId="{9C610E14-FF76-4B49-AAF0-C8149B9B3F51}" srcOrd="2" destOrd="0" presId="urn:microsoft.com/office/officeart/2005/8/layout/process1"/>
    <dgm:cxn modelId="{134705BF-02B8-47A4-AAE3-6616A9626E31}" type="presParOf" srcId="{6CF3AF13-596F-4E13-B0E7-63838E5C6828}" destId="{E2E1D420-2FDC-452B-B7B1-B0B2E047ADF6}" srcOrd="3" destOrd="0" presId="urn:microsoft.com/office/officeart/2005/8/layout/process1"/>
    <dgm:cxn modelId="{8BD56D99-435B-4403-99C8-7C9AE2FFFA08}" type="presParOf" srcId="{E2E1D420-2FDC-452B-B7B1-B0B2E047ADF6}" destId="{47AB5088-11D1-4233-82B2-C801C7961037}" srcOrd="0" destOrd="0" presId="urn:microsoft.com/office/officeart/2005/8/layout/process1"/>
    <dgm:cxn modelId="{F1DB8301-6A00-4815-A951-3DAE9194684F}" type="presParOf" srcId="{6CF3AF13-596F-4E13-B0E7-63838E5C6828}" destId="{39447F5E-DA72-4926-A02E-CC4C228C7FF0}" srcOrd="4" destOrd="0" presId="urn:microsoft.com/office/officeart/2005/8/layout/process1"/>
    <dgm:cxn modelId="{CBADCF58-AEDB-4F9F-B980-27D3BEA948AF}" type="presParOf" srcId="{6CF3AF13-596F-4E13-B0E7-63838E5C6828}" destId="{41E879A7-83B5-40E1-8679-837FA14DAB2D}" srcOrd="5" destOrd="0" presId="urn:microsoft.com/office/officeart/2005/8/layout/process1"/>
    <dgm:cxn modelId="{4CA955E5-14F0-4D57-A320-976A44AFDAD5}" type="presParOf" srcId="{41E879A7-83B5-40E1-8679-837FA14DAB2D}" destId="{98DE3A19-13C9-4921-A242-D6828C4CE628}" srcOrd="0" destOrd="0" presId="urn:microsoft.com/office/officeart/2005/8/layout/process1"/>
    <dgm:cxn modelId="{538BABD0-020A-415B-BC9E-149B009363A4}" type="presParOf" srcId="{6CF3AF13-596F-4E13-B0E7-63838E5C6828}" destId="{EAFC5AE2-360D-4034-829A-0ADD43F34023}" srcOrd="6" destOrd="0" presId="urn:microsoft.com/office/officeart/2005/8/layout/process1"/>
    <dgm:cxn modelId="{8A26EF78-254F-45C9-A5E8-72043D23A91D}" type="presParOf" srcId="{6CF3AF13-596F-4E13-B0E7-63838E5C6828}" destId="{0D92C7AF-6E13-411F-9478-3C0ECA403038}" srcOrd="7" destOrd="0" presId="urn:microsoft.com/office/officeart/2005/8/layout/process1"/>
    <dgm:cxn modelId="{B4304B9B-F9C2-42C4-B42A-CAFB5992C222}" type="presParOf" srcId="{0D92C7AF-6E13-411F-9478-3C0ECA403038}" destId="{7CDDB4CC-FF52-4452-B851-B3C5BAA63986}" srcOrd="0" destOrd="0" presId="urn:microsoft.com/office/officeart/2005/8/layout/process1"/>
    <dgm:cxn modelId="{B9B3F0B0-E891-44FB-8E6D-C5356651CB12}" type="presParOf" srcId="{6CF3AF13-596F-4E13-B0E7-63838E5C6828}" destId="{A54B1BCA-CD8F-4E79-B708-F607A9A549F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06EC9-551F-491F-8682-24579967DC12}">
      <dsp:nvSpPr>
        <dsp:cNvPr id="0" name=""/>
        <dsp:cNvSpPr/>
      </dsp:nvSpPr>
      <dsp:spPr>
        <a:xfrm>
          <a:off x="7102" y="0"/>
          <a:ext cx="2122801" cy="9376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FF000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Vardag 1</a:t>
          </a:r>
          <a:br>
            <a:rPr lang="sv-SE" sz="900" kern="1200" dirty="0"/>
          </a:br>
          <a:r>
            <a:rPr lang="sv-SE" sz="900" kern="1200" dirty="0"/>
            <a:t>-</a:t>
          </a:r>
          <a:r>
            <a:rPr lang="sv-SE" sz="900" kern="1200" dirty="0" err="1"/>
            <a:t>Elcert</a:t>
          </a:r>
          <a:r>
            <a:rPr lang="sv-SE" sz="900" kern="1200" dirty="0"/>
            <a:t>, UG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-Spot/Tim-priser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SVK marknadspriser</a:t>
          </a:r>
        </a:p>
      </dsp:txBody>
      <dsp:txXfrm>
        <a:off x="34565" y="27463"/>
        <a:ext cx="2067875" cy="882714"/>
      </dsp:txXfrm>
    </dsp:sp>
    <dsp:sp modelId="{C0B7B926-F914-4D22-9756-14FA3E6061FB}">
      <dsp:nvSpPr>
        <dsp:cNvPr id="0" name=""/>
        <dsp:cNvSpPr/>
      </dsp:nvSpPr>
      <dsp:spPr>
        <a:xfrm>
          <a:off x="2342183" y="205592"/>
          <a:ext cx="450033" cy="5264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800" kern="1200"/>
        </a:p>
      </dsp:txBody>
      <dsp:txXfrm>
        <a:off x="2342183" y="310883"/>
        <a:ext cx="315023" cy="315872"/>
      </dsp:txXfrm>
    </dsp:sp>
    <dsp:sp modelId="{9C610E14-FF76-4B49-AAF0-C8149B9B3F51}">
      <dsp:nvSpPr>
        <dsp:cNvPr id="0" name=""/>
        <dsp:cNvSpPr/>
      </dsp:nvSpPr>
      <dsp:spPr>
        <a:xfrm>
          <a:off x="2979024" y="0"/>
          <a:ext cx="2122801" cy="9376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Vardag 3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- Förvaltningsresultat </a:t>
          </a:r>
          <a:r>
            <a:rPr lang="sv-SE" sz="900" kern="1200" dirty="0" err="1"/>
            <a:t>SkePool</a:t>
          </a:r>
          <a:endParaRPr lang="sv-SE" sz="9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- Rörliga elpriset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SVK avgifter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Balansansvarsavgift</a:t>
          </a:r>
        </a:p>
      </dsp:txBody>
      <dsp:txXfrm>
        <a:off x="3006487" y="27463"/>
        <a:ext cx="2067875" cy="882714"/>
      </dsp:txXfrm>
    </dsp:sp>
    <dsp:sp modelId="{E2E1D420-2FDC-452B-B7B1-B0B2E047ADF6}">
      <dsp:nvSpPr>
        <dsp:cNvPr id="0" name=""/>
        <dsp:cNvSpPr/>
      </dsp:nvSpPr>
      <dsp:spPr>
        <a:xfrm>
          <a:off x="5314105" y="205592"/>
          <a:ext cx="450033" cy="5264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800" kern="1200"/>
        </a:p>
      </dsp:txBody>
      <dsp:txXfrm>
        <a:off x="5314105" y="310883"/>
        <a:ext cx="315023" cy="315872"/>
      </dsp:txXfrm>
    </dsp:sp>
    <dsp:sp modelId="{84BDACE0-369A-4B97-A6A6-00F2CC6B2D09}">
      <dsp:nvSpPr>
        <dsp:cNvPr id="0" name=""/>
        <dsp:cNvSpPr/>
      </dsp:nvSpPr>
      <dsp:spPr>
        <a:xfrm>
          <a:off x="5950946" y="0"/>
          <a:ext cx="2122801" cy="93764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B05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Vardag 5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 dirty="0"/>
            <a:t>-FV:s fördelade mätare klara </a:t>
          </a:r>
        </a:p>
      </dsp:txBody>
      <dsp:txXfrm>
        <a:off x="5978409" y="27463"/>
        <a:ext cx="2067875" cy="882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06EC9-551F-491F-8682-24579967DC12}">
      <dsp:nvSpPr>
        <dsp:cNvPr id="0" name=""/>
        <dsp:cNvSpPr/>
      </dsp:nvSpPr>
      <dsp:spPr>
        <a:xfrm>
          <a:off x="0" y="324626"/>
          <a:ext cx="1238517" cy="7431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Tim &amp; Effektabonnemang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3:e vardagen</a:t>
          </a:r>
        </a:p>
      </dsp:txBody>
      <dsp:txXfrm>
        <a:off x="21765" y="346391"/>
        <a:ext cx="1194987" cy="699580"/>
      </dsp:txXfrm>
    </dsp:sp>
    <dsp:sp modelId="{C0B7B926-F914-4D22-9756-14FA3E6061FB}">
      <dsp:nvSpPr>
        <dsp:cNvPr id="0" name=""/>
        <dsp:cNvSpPr/>
      </dsp:nvSpPr>
      <dsp:spPr>
        <a:xfrm rot="21585882">
          <a:off x="1369952" y="538950"/>
          <a:ext cx="278648" cy="3071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800" kern="1200"/>
        </a:p>
      </dsp:txBody>
      <dsp:txXfrm>
        <a:off x="1369952" y="600552"/>
        <a:ext cx="195054" cy="184292"/>
      </dsp:txXfrm>
    </dsp:sp>
    <dsp:sp modelId="{9C610E14-FF76-4B49-AAF0-C8149B9B3F51}">
      <dsp:nvSpPr>
        <dsp:cNvPr id="0" name=""/>
        <dsp:cNvSpPr/>
      </dsp:nvSpPr>
      <dsp:spPr>
        <a:xfrm>
          <a:off x="1764265" y="317381"/>
          <a:ext cx="1238517" cy="7431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 err="1"/>
            <a:t>Tim&amp;Effekt</a:t>
          </a:r>
          <a:r>
            <a:rPr lang="sv-SE" sz="1000" kern="1200" dirty="0"/>
            <a:t> + Schablon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5:e&amp; 6:e vardagen</a:t>
          </a:r>
        </a:p>
      </dsp:txBody>
      <dsp:txXfrm>
        <a:off x="1786030" y="339146"/>
        <a:ext cx="1194987" cy="699580"/>
      </dsp:txXfrm>
    </dsp:sp>
    <dsp:sp modelId="{E2E1D420-2FDC-452B-B7B1-B0B2E047ADF6}">
      <dsp:nvSpPr>
        <dsp:cNvPr id="0" name=""/>
        <dsp:cNvSpPr/>
      </dsp:nvSpPr>
      <dsp:spPr>
        <a:xfrm rot="14586">
          <a:off x="3120046" y="539013"/>
          <a:ext cx="248604" cy="3071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800" kern="1200"/>
        </a:p>
      </dsp:txBody>
      <dsp:txXfrm>
        <a:off x="3120046" y="600285"/>
        <a:ext cx="174023" cy="184292"/>
      </dsp:txXfrm>
    </dsp:sp>
    <dsp:sp modelId="{39447F5E-DA72-4926-A02E-CC4C228C7FF0}">
      <dsp:nvSpPr>
        <dsp:cNvPr id="0" name=""/>
        <dsp:cNvSpPr/>
      </dsp:nvSpPr>
      <dsp:spPr>
        <a:xfrm>
          <a:off x="3471843" y="324626"/>
          <a:ext cx="1238517" cy="7431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Kring 10:e</a:t>
          </a:r>
          <a:br>
            <a:rPr lang="sv-SE" sz="1000" kern="1200" dirty="0"/>
          </a:br>
          <a:r>
            <a:rPr lang="sv-SE" sz="1000" kern="1200" dirty="0"/>
            <a:t>Uppskattade värden</a:t>
          </a:r>
        </a:p>
      </dsp:txBody>
      <dsp:txXfrm>
        <a:off x="3493608" y="346391"/>
        <a:ext cx="1194987" cy="699580"/>
      </dsp:txXfrm>
    </dsp:sp>
    <dsp:sp modelId="{41E879A7-83B5-40E1-8679-837FA14DAB2D}">
      <dsp:nvSpPr>
        <dsp:cNvPr id="0" name=""/>
        <dsp:cNvSpPr/>
      </dsp:nvSpPr>
      <dsp:spPr>
        <a:xfrm>
          <a:off x="4834212" y="542605"/>
          <a:ext cx="262565" cy="3071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800" kern="1200"/>
        </a:p>
      </dsp:txBody>
      <dsp:txXfrm>
        <a:off x="4834212" y="604035"/>
        <a:ext cx="183796" cy="184292"/>
      </dsp:txXfrm>
    </dsp:sp>
    <dsp:sp modelId="{EAFC5AE2-360D-4034-829A-0ADD43F34023}">
      <dsp:nvSpPr>
        <dsp:cNvPr id="0" name=""/>
        <dsp:cNvSpPr/>
      </dsp:nvSpPr>
      <dsp:spPr>
        <a:xfrm>
          <a:off x="5205767" y="324626"/>
          <a:ext cx="1238517" cy="7431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Kring 15:e </a:t>
          </a:r>
          <a:br>
            <a:rPr lang="sv-SE" sz="1000" kern="1200" dirty="0"/>
          </a:br>
          <a:r>
            <a:rPr lang="sv-SE" sz="1000" kern="1200" dirty="0"/>
            <a:t>Sista körningen för månaden</a:t>
          </a:r>
        </a:p>
      </dsp:txBody>
      <dsp:txXfrm>
        <a:off x="5227532" y="346391"/>
        <a:ext cx="1194987" cy="699580"/>
      </dsp:txXfrm>
    </dsp:sp>
    <dsp:sp modelId="{0D92C7AF-6E13-411F-9478-3C0ECA403038}">
      <dsp:nvSpPr>
        <dsp:cNvPr id="0" name=""/>
        <dsp:cNvSpPr/>
      </dsp:nvSpPr>
      <dsp:spPr>
        <a:xfrm>
          <a:off x="6568136" y="542605"/>
          <a:ext cx="262565" cy="3071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800" kern="1200"/>
        </a:p>
      </dsp:txBody>
      <dsp:txXfrm>
        <a:off x="6568136" y="604035"/>
        <a:ext cx="183796" cy="184292"/>
      </dsp:txXfrm>
    </dsp:sp>
    <dsp:sp modelId="{A54B1BCA-CD8F-4E79-B708-F607A9A549F3}">
      <dsp:nvSpPr>
        <dsp:cNvPr id="0" name=""/>
        <dsp:cNvSpPr/>
      </dsp:nvSpPr>
      <dsp:spPr>
        <a:xfrm>
          <a:off x="6939691" y="324626"/>
          <a:ext cx="1238517" cy="7431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000" kern="1200" dirty="0"/>
            <a:t>15-20:e</a:t>
          </a:r>
          <a:br>
            <a:rPr lang="sv-SE" sz="1000" kern="1200" dirty="0"/>
          </a:br>
          <a:r>
            <a:rPr lang="sv-SE" sz="1000" kern="1200" dirty="0"/>
            <a:t>Manuell hantering av </a:t>
          </a:r>
          <a:r>
            <a:rPr lang="sv-SE" sz="1000" kern="1200" dirty="0" err="1"/>
            <a:t>ofakturerade</a:t>
          </a:r>
          <a:r>
            <a:rPr lang="sv-SE" sz="1000" kern="1200" dirty="0"/>
            <a:t> kontrakt</a:t>
          </a:r>
        </a:p>
      </dsp:txBody>
      <dsp:txXfrm>
        <a:off x="6961456" y="346391"/>
        <a:ext cx="1194987" cy="699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3B582-C2F3-4C61-96F9-F512B261FDE7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7F7FA-F7D4-4C85-9A8E-AB1E4C44A5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304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Gör tydligare vad som</a:t>
            </a:r>
            <a:r>
              <a:rPr lang="sv-SE" baseline="0" dirty="0"/>
              <a:t> är input i </a:t>
            </a:r>
            <a:r>
              <a:rPr lang="sv-SE" baseline="0" dirty="0" err="1"/>
              <a:t>Xellent</a:t>
            </a:r>
            <a:r>
              <a:rPr lang="sv-SE" baseline="0" dirty="0"/>
              <a:t> och var vi sedan tar vid!! Kopiera processen??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7F7FA-F7D4-4C85-9A8E-AB1E4C44A50D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3585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58800" y="635003"/>
            <a:ext cx="8026400" cy="1134533"/>
          </a:xfrm>
        </p:spPr>
        <p:txBody>
          <a:bodyPr lIns="0" tIns="0" rIns="0" bIns="0" anchor="b">
            <a:normAutofit/>
          </a:bodyPr>
          <a:lstStyle>
            <a:lvl1pPr algn="l"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52719" y="1786462"/>
            <a:ext cx="8032481" cy="17526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86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- Möns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58800" y="635003"/>
            <a:ext cx="8026400" cy="1134533"/>
          </a:xfrm>
        </p:spPr>
        <p:txBody>
          <a:bodyPr lIns="0" tIns="0" rIns="0" bIns="0" anchor="b">
            <a:normAutofit/>
          </a:bodyPr>
          <a:lstStyle>
            <a:lvl1pPr algn="l">
              <a:defRPr sz="280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52719" y="1786462"/>
            <a:ext cx="8032481" cy="17526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98" y="4939393"/>
            <a:ext cx="1138052" cy="938893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9390"/>
            <a:ext cx="4012699" cy="29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73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ubrikbild - MED NA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58800" y="1240971"/>
            <a:ext cx="8026400" cy="528565"/>
          </a:xfrm>
        </p:spPr>
        <p:txBody>
          <a:bodyPr lIns="0" tIns="0" rIns="0" bIns="0" anchor="b">
            <a:normAutofit/>
          </a:bodyPr>
          <a:lstStyle>
            <a:lvl1pPr algn="l">
              <a:defRPr sz="2800">
                <a:solidFill>
                  <a:srgbClr val="70208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52720" y="1786462"/>
            <a:ext cx="4968850" cy="17526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rgbClr val="70208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0" hasCustomPrompt="1"/>
          </p:nvPr>
        </p:nvSpPr>
        <p:spPr>
          <a:xfrm>
            <a:off x="5640388" y="5751514"/>
            <a:ext cx="2944812" cy="244438"/>
          </a:xfrm>
        </p:spPr>
        <p:txBody>
          <a:bodyPr/>
          <a:lstStyle>
            <a:lvl1pPr marL="0" indent="0" algn="r">
              <a:buNone/>
              <a:defRPr sz="1400" b="1">
                <a:solidFill>
                  <a:srgbClr val="702082"/>
                </a:solidFill>
              </a:defRPr>
            </a:lvl1pPr>
          </a:lstStyle>
          <a:p>
            <a:pPr lvl="0"/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1" hasCustomPrompt="1"/>
          </p:nvPr>
        </p:nvSpPr>
        <p:spPr>
          <a:xfrm>
            <a:off x="5640388" y="5995952"/>
            <a:ext cx="2944812" cy="369887"/>
          </a:xfrm>
        </p:spPr>
        <p:txBody>
          <a:bodyPr numCol="1"/>
          <a:lstStyle>
            <a:lvl1pPr marL="0" indent="0" algn="r" hangingPunc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702082"/>
                </a:solidFill>
              </a:defRPr>
            </a:lvl1pPr>
          </a:lstStyle>
          <a:p>
            <a:pPr lvl="0"/>
            <a:r>
              <a:rPr lang="sv-SE" dirty="0"/>
              <a:t>Roll på företaget</a:t>
            </a:r>
            <a:br>
              <a:rPr lang="sv-SE" dirty="0"/>
            </a:br>
            <a:r>
              <a:rPr lang="sv-SE" dirty="0"/>
              <a:t>Annan information</a:t>
            </a:r>
          </a:p>
        </p:txBody>
      </p:sp>
    </p:spTree>
    <p:extLst>
      <p:ext uri="{BB962C8B-B14F-4D97-AF65-F5344CB8AC3E}">
        <p14:creationId xmlns:p14="http://schemas.microsoft.com/office/powerpoint/2010/main" val="63857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58800" y="635003"/>
            <a:ext cx="8026400" cy="1134533"/>
          </a:xfrm>
        </p:spPr>
        <p:txBody>
          <a:bodyPr lIns="0" tIns="0" rIns="0" bIns="0" anchor="b">
            <a:normAutofit/>
          </a:bodyPr>
          <a:lstStyle>
            <a:lvl1pPr algn="l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52719" y="1786462"/>
            <a:ext cx="8032481" cy="17526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6591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1184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23532" y="2012950"/>
            <a:ext cx="5105931" cy="433704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160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4976" y="2012950"/>
            <a:ext cx="3743527" cy="433704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716016" y="2012950"/>
            <a:ext cx="3743527" cy="433704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13943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 - Li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23532" y="2012950"/>
            <a:ext cx="5105931" cy="4337049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44"/>
            <a:ext cx="1463043" cy="179780"/>
          </a:xfrm>
          <a:prstGeom prst="rect">
            <a:avLst/>
          </a:prstGeom>
        </p:spPr>
      </p:pic>
      <p:cxnSp>
        <p:nvCxnSpPr>
          <p:cNvPr id="8" name="Rak 7"/>
          <p:cNvCxnSpPr/>
          <p:nvPr userDrawn="1"/>
        </p:nvCxnSpPr>
        <p:spPr>
          <a:xfrm>
            <a:off x="558800" y="711200"/>
            <a:ext cx="802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94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Rubrik och innehåll - Lila">
    <p:bg>
      <p:bgPr>
        <a:solidFill>
          <a:srgbClr val="49C5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23532" y="2012950"/>
            <a:ext cx="5105931" cy="4337049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44"/>
            <a:ext cx="1463043" cy="179780"/>
          </a:xfrm>
          <a:prstGeom prst="rect">
            <a:avLst/>
          </a:prstGeom>
        </p:spPr>
      </p:pic>
      <p:cxnSp>
        <p:nvCxnSpPr>
          <p:cNvPr id="8" name="Rak 7"/>
          <p:cNvCxnSpPr/>
          <p:nvPr userDrawn="1"/>
        </p:nvCxnSpPr>
        <p:spPr>
          <a:xfrm>
            <a:off x="558800" y="711200"/>
            <a:ext cx="802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855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 (ej punk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2023200" y="2012400"/>
            <a:ext cx="5104800" cy="4338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800"/>
              </a:spcBef>
              <a:buFontTx/>
              <a:buNone/>
              <a:defRPr sz="2000">
                <a:solidFill>
                  <a:schemeClr val="accent1"/>
                </a:solidFill>
              </a:defRPr>
            </a:lvl1pPr>
            <a:lvl2pPr marL="177800" indent="0">
              <a:lnSpc>
                <a:spcPct val="110000"/>
              </a:lnSpc>
              <a:spcBef>
                <a:spcPts val="1800"/>
              </a:spcBef>
              <a:buFontTx/>
              <a:buNone/>
              <a:defRPr sz="2000">
                <a:solidFill>
                  <a:schemeClr val="accent1"/>
                </a:solidFill>
              </a:defRPr>
            </a:lvl2pPr>
            <a:lvl3pPr marL="355600" indent="0">
              <a:lnSpc>
                <a:spcPct val="110000"/>
              </a:lnSpc>
              <a:spcBef>
                <a:spcPts val="1800"/>
              </a:spcBef>
              <a:buFontTx/>
              <a:buNone/>
              <a:defRPr sz="2000">
                <a:solidFill>
                  <a:schemeClr val="accent1"/>
                </a:solidFill>
              </a:defRPr>
            </a:lvl3pPr>
            <a:lvl4pPr marL="541338" indent="0">
              <a:lnSpc>
                <a:spcPct val="110000"/>
              </a:lnSpc>
              <a:spcBef>
                <a:spcPts val="1800"/>
              </a:spcBef>
              <a:buFontTx/>
              <a:buNone/>
              <a:defRPr sz="2000">
                <a:solidFill>
                  <a:schemeClr val="accent1"/>
                </a:solidFill>
              </a:defRPr>
            </a:lvl4pPr>
            <a:lvl5pPr marL="719138" indent="0">
              <a:lnSpc>
                <a:spcPct val="110000"/>
              </a:lnSpc>
              <a:spcBef>
                <a:spcPts val="1800"/>
              </a:spcBef>
              <a:buFontTx/>
              <a:buNone/>
              <a:defRPr sz="2000">
                <a:solidFill>
                  <a:schemeClr val="accent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98010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0980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el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58799" y="1608670"/>
            <a:ext cx="8026401" cy="1828819"/>
          </a:xfrm>
        </p:spPr>
        <p:txBody>
          <a:bodyPr lIns="0" tIns="0" rIns="0" bIns="0" anchor="b">
            <a:no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58800" y="3708405"/>
            <a:ext cx="8102597" cy="126999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72018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Kapitelsida">
    <p:bg>
      <p:bgPr>
        <a:solidFill>
          <a:srgbClr val="49C5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58799" y="1608670"/>
            <a:ext cx="8026401" cy="1828819"/>
          </a:xfrm>
        </p:spPr>
        <p:txBody>
          <a:bodyPr lIns="0" tIns="0" rIns="0" bIns="0" anchor="b">
            <a:no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58800" y="3708405"/>
            <a:ext cx="8102597" cy="126999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76582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Kapitel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58799" y="1608670"/>
            <a:ext cx="8026401" cy="1828819"/>
          </a:xfrm>
        </p:spPr>
        <p:txBody>
          <a:bodyPr lIns="0" tIns="0" rIns="0" bIns="0" anchor="b">
            <a:no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58800" y="3708405"/>
            <a:ext cx="8102597" cy="126999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81505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Kapitel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3629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58799" y="1608670"/>
            <a:ext cx="8026401" cy="1828819"/>
          </a:xfrm>
        </p:spPr>
        <p:txBody>
          <a:bodyPr lIns="0" tIns="0" rIns="0" bIns="0" anchor="b">
            <a:noAutofit/>
          </a:bodyPr>
          <a:lstStyle>
            <a:lvl1pPr algn="ctr">
              <a:defRPr sz="50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58800" y="3708405"/>
            <a:ext cx="8102597" cy="126999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8889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5241109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586602" y="2012950"/>
            <a:ext cx="5213307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02" y="0"/>
            <a:ext cx="3199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70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5241109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586602" y="2012950"/>
            <a:ext cx="5213307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02" y="0"/>
            <a:ext cx="3199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38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5241109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10" name="Platshållare för text 2"/>
          <p:cNvSpPr>
            <a:spLocks noGrp="1"/>
          </p:cNvSpPr>
          <p:nvPr>
            <p:ph idx="1"/>
          </p:nvPr>
        </p:nvSpPr>
        <p:spPr>
          <a:xfrm>
            <a:off x="586602" y="2012950"/>
            <a:ext cx="5213307" cy="4337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bild 12"/>
          <p:cNvSpPr>
            <a:spLocks noGrp="1"/>
          </p:cNvSpPr>
          <p:nvPr>
            <p:ph type="pic" sz="quarter" idx="14"/>
          </p:nvPr>
        </p:nvSpPr>
        <p:spPr>
          <a:xfrm>
            <a:off x="5943600" y="0"/>
            <a:ext cx="3200400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0788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0"/>
          </p:nvPr>
        </p:nvSpPr>
        <p:spPr>
          <a:xfrm>
            <a:off x="3276600" y="1006475"/>
            <a:ext cx="5308599" cy="5326592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558800" y="4487333"/>
            <a:ext cx="2549525" cy="901181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9" name="Platshållare för text 10"/>
          <p:cNvSpPr>
            <a:spLocks noGrp="1"/>
          </p:cNvSpPr>
          <p:nvPr>
            <p:ph type="body" sz="quarter" idx="14"/>
          </p:nvPr>
        </p:nvSpPr>
        <p:spPr>
          <a:xfrm>
            <a:off x="558800" y="5416548"/>
            <a:ext cx="2549525" cy="93345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540339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3"/>
          </p:nvPr>
        </p:nvSpPr>
        <p:spPr>
          <a:xfrm>
            <a:off x="2024063" y="2012950"/>
            <a:ext cx="5105400" cy="1060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4"/>
          </p:nvPr>
        </p:nvSpPr>
        <p:spPr>
          <a:xfrm>
            <a:off x="2024062" y="3234270"/>
            <a:ext cx="3868737" cy="27432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  <p:sp>
        <p:nvSpPr>
          <p:cNvPr id="15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2024062" y="6017686"/>
            <a:ext cx="3868737" cy="323851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10" name="Platshållare för bild 12"/>
          <p:cNvSpPr>
            <a:spLocks noGrp="1"/>
          </p:cNvSpPr>
          <p:nvPr>
            <p:ph type="pic" sz="quarter" idx="16"/>
          </p:nvPr>
        </p:nvSpPr>
        <p:spPr>
          <a:xfrm>
            <a:off x="5993200" y="3234270"/>
            <a:ext cx="2592000" cy="27432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7" hasCustomPrompt="1"/>
          </p:nvPr>
        </p:nvSpPr>
        <p:spPr>
          <a:xfrm>
            <a:off x="5993200" y="6017686"/>
            <a:ext cx="2592000" cy="323851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Bildtext</a:t>
            </a:r>
          </a:p>
        </p:txBody>
      </p:sp>
    </p:spTree>
    <p:extLst>
      <p:ext uri="{BB962C8B-B14F-4D97-AF65-F5344CB8AC3E}">
        <p14:creationId xmlns:p14="http://schemas.microsoft.com/office/powerpoint/2010/main" val="15404273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0278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t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5"/>
          </p:nvPr>
        </p:nvSpPr>
        <p:spPr>
          <a:xfrm>
            <a:off x="4876800" y="3429000"/>
            <a:ext cx="3708400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6"/>
          </p:nvPr>
        </p:nvSpPr>
        <p:spPr>
          <a:xfrm>
            <a:off x="558800" y="2012950"/>
            <a:ext cx="6570663" cy="1060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17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4485215"/>
            <a:ext cx="2549525" cy="900000"/>
          </a:xfrm>
        </p:spPr>
        <p:txBody>
          <a:bodyPr vert="horz" lIns="0" tIns="0" rIns="0" bIns="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sv-SE" sz="1400" dirty="0" smtClean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sv-SE" dirty="0"/>
              <a:t>Rubrik</a:t>
            </a:r>
          </a:p>
        </p:txBody>
      </p:sp>
      <p:sp>
        <p:nvSpPr>
          <p:cNvPr id="18" name="Platshållare för text 10"/>
          <p:cNvSpPr>
            <a:spLocks noGrp="1"/>
          </p:cNvSpPr>
          <p:nvPr>
            <p:ph type="body" sz="quarter" idx="17"/>
          </p:nvPr>
        </p:nvSpPr>
        <p:spPr>
          <a:xfrm>
            <a:off x="558800" y="5416548"/>
            <a:ext cx="2549525" cy="93345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086672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iagram 7"/>
          <p:cNvSpPr>
            <a:spLocks noGrp="1"/>
          </p:cNvSpPr>
          <p:nvPr>
            <p:ph type="chart" sz="quarter" idx="15"/>
          </p:nvPr>
        </p:nvSpPr>
        <p:spPr>
          <a:xfrm>
            <a:off x="3108325" y="3429000"/>
            <a:ext cx="2640542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6"/>
          </p:nvPr>
        </p:nvSpPr>
        <p:spPr>
          <a:xfrm>
            <a:off x="558800" y="2012950"/>
            <a:ext cx="6570663" cy="1060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14" name="Platshållare för diagram 7"/>
          <p:cNvSpPr>
            <a:spLocks noGrp="1"/>
          </p:cNvSpPr>
          <p:nvPr>
            <p:ph type="chart" sz="quarter" idx="17"/>
          </p:nvPr>
        </p:nvSpPr>
        <p:spPr>
          <a:xfrm>
            <a:off x="5944658" y="3429000"/>
            <a:ext cx="2640542" cy="2921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8808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lsidesbild">
    <p:bg>
      <p:bgPr>
        <a:solidFill>
          <a:srgbClr val="7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710" y="2842052"/>
            <a:ext cx="3048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37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23532" y="2012950"/>
            <a:ext cx="5105931" cy="433704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4796-AD78-460C-B571-07C125A547A9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A6922-7DE3-409A-872E-704DE8994A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529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8026400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023532" y="2012950"/>
            <a:ext cx="5105931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901268" y="397930"/>
            <a:ext cx="21336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276610" y="397930"/>
            <a:ext cx="246379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229601" y="397930"/>
            <a:ext cx="381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8" name="Rak 7"/>
          <p:cNvCxnSpPr/>
          <p:nvPr/>
        </p:nvCxnSpPr>
        <p:spPr>
          <a:xfrm>
            <a:off x="558800" y="711200"/>
            <a:ext cx="802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18"/>
            <a:ext cx="1463043" cy="1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5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44" r:id="rId3"/>
    <p:sldLayoutId id="2147483712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8026400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023532" y="2012950"/>
            <a:ext cx="5105931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901268" y="397930"/>
            <a:ext cx="21336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276610" y="397930"/>
            <a:ext cx="246379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229601" y="397930"/>
            <a:ext cx="381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8" name="Rak 7"/>
          <p:cNvCxnSpPr/>
          <p:nvPr/>
        </p:nvCxnSpPr>
        <p:spPr>
          <a:xfrm>
            <a:off x="558800" y="711200"/>
            <a:ext cx="802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18"/>
            <a:ext cx="1463043" cy="1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2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34" r:id="rId3"/>
    <p:sldLayoutId id="2147483724" r:id="rId4"/>
    <p:sldLayoutId id="2147483742" r:id="rId5"/>
    <p:sldLayoutId id="2147483725" r:id="rId6"/>
    <p:sldLayoutId id="2147483726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8026400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023532" y="2012950"/>
            <a:ext cx="5105931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901268" y="397930"/>
            <a:ext cx="21336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276610" y="397930"/>
            <a:ext cx="246379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229601" y="397930"/>
            <a:ext cx="381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8" name="Rak 7"/>
          <p:cNvCxnSpPr/>
          <p:nvPr/>
        </p:nvCxnSpPr>
        <p:spPr>
          <a:xfrm>
            <a:off x="558800" y="711200"/>
            <a:ext cx="802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18"/>
            <a:ext cx="1463043" cy="1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4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41" r:id="rId2"/>
    <p:sldLayoutId id="2147483732" r:id="rId3"/>
    <p:sldLayoutId id="2147483733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5241109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86602" y="2012950"/>
            <a:ext cx="5213307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cxnSp>
        <p:nvCxnSpPr>
          <p:cNvPr id="8" name="Rak 7"/>
          <p:cNvCxnSpPr/>
          <p:nvPr/>
        </p:nvCxnSpPr>
        <p:spPr>
          <a:xfrm>
            <a:off x="558800" y="711200"/>
            <a:ext cx="52411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18"/>
            <a:ext cx="1463043" cy="1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3" r:id="rId2"/>
    <p:sldLayoutId id="2147483711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8026400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023532" y="2012950"/>
            <a:ext cx="5105931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901268" y="397930"/>
            <a:ext cx="21336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276610" y="397930"/>
            <a:ext cx="246379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229601" y="397930"/>
            <a:ext cx="381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8" name="Rak 7"/>
          <p:cNvCxnSpPr/>
          <p:nvPr/>
        </p:nvCxnSpPr>
        <p:spPr>
          <a:xfrm>
            <a:off x="558800" y="711200"/>
            <a:ext cx="802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18"/>
            <a:ext cx="1463043" cy="1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0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9" r:id="rId2"/>
    <p:sldLayoutId id="2147483680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8026400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023532" y="2012950"/>
            <a:ext cx="5105931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901268" y="397930"/>
            <a:ext cx="21336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276610" y="397930"/>
            <a:ext cx="246379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229601" y="397930"/>
            <a:ext cx="381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8" name="Rak 7"/>
          <p:cNvCxnSpPr/>
          <p:nvPr/>
        </p:nvCxnSpPr>
        <p:spPr>
          <a:xfrm>
            <a:off x="558800" y="711200"/>
            <a:ext cx="802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18"/>
            <a:ext cx="1463043" cy="1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6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8800" y="770466"/>
            <a:ext cx="8026400" cy="9011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023532" y="2012950"/>
            <a:ext cx="5105931" cy="4337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901268" y="397930"/>
            <a:ext cx="21336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FFED4796-AD78-460C-B571-07C125A547A9}" type="datetimeFigureOut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276610" y="397930"/>
            <a:ext cx="246379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229601" y="397930"/>
            <a:ext cx="381000" cy="1767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lang="sv-SE" sz="1000" smtClean="0">
                <a:solidFill>
                  <a:schemeClr val="accent1"/>
                </a:solidFill>
              </a:defRPr>
            </a:lvl1pPr>
          </a:lstStyle>
          <a:p>
            <a:fld id="{EEAA6922-7DE3-409A-872E-704DE8994A27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8" name="Rak 7"/>
          <p:cNvCxnSpPr/>
          <p:nvPr/>
        </p:nvCxnSpPr>
        <p:spPr>
          <a:xfrm>
            <a:off x="558800" y="711200"/>
            <a:ext cx="802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6" y="384218"/>
            <a:ext cx="1463043" cy="17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11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5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8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goto?url=CAEShQEB6zswFQ5ZoSJLvA2LrX2AGfy4Js62Uk4_k0sK3E41AYyNfrzlBrNTV4L2Lp4MmSpZ-7RdeQFnPfxi9tn03tb79G3i55t-phurQGdRWeMFTHB4L2RMEehV5uD-510T2R4qQv6hiFjO9_iIg5W_k_cIL8p7V0YDwp1Sw7pwuSHhrsgn_Fz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Distributionssätt och samlingsfakturor</a:t>
            </a:r>
          </a:p>
        </p:txBody>
      </p:sp>
    </p:spTree>
    <p:extLst>
      <p:ext uri="{BB962C8B-B14F-4D97-AF65-F5344CB8AC3E}">
        <p14:creationId xmlns:p14="http://schemas.microsoft.com/office/powerpoint/2010/main" val="168794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	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2091267" y="2012951"/>
            <a:ext cx="5571066" cy="4300764"/>
          </a:xfrm>
        </p:spPr>
        <p:txBody>
          <a:bodyPr/>
          <a:lstStyle/>
          <a:p>
            <a:r>
              <a:rPr lang="sv-SE" dirty="0"/>
              <a:t>Vad behövs för att skapa faktura?</a:t>
            </a:r>
            <a:br>
              <a:rPr lang="sv-SE" dirty="0"/>
            </a:br>
            <a:endParaRPr lang="sv-SE" dirty="0"/>
          </a:p>
          <a:p>
            <a:r>
              <a:rPr lang="sv-SE" dirty="0"/>
              <a:t>Distributionssätt – Vilka finns?</a:t>
            </a:r>
            <a:br>
              <a:rPr lang="sv-SE" dirty="0"/>
            </a:br>
            <a:endParaRPr lang="sv-SE" dirty="0"/>
          </a:p>
          <a:p>
            <a:r>
              <a:rPr lang="sv-SE" dirty="0"/>
              <a:t>Samlingsfaktura – Vad är det och när är det lämpligt?</a:t>
            </a:r>
          </a:p>
        </p:txBody>
      </p:sp>
    </p:spTree>
    <p:extLst>
      <p:ext uri="{BB962C8B-B14F-4D97-AF65-F5344CB8AC3E}">
        <p14:creationId xmlns:p14="http://schemas.microsoft.com/office/powerpoint/2010/main" val="1935195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 att skapa en faktura	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Mätvärde </a:t>
            </a:r>
          </a:p>
          <a:p>
            <a:r>
              <a:rPr lang="sv-SE" dirty="0"/>
              <a:t>Pris </a:t>
            </a:r>
          </a:p>
          <a:p>
            <a:r>
              <a:rPr lang="sv-SE" dirty="0"/>
              <a:t>Ev. ytterligare information ex. förvaltningsresultat eller engångstjänster från nätbolaget. </a:t>
            </a:r>
          </a:p>
          <a:p>
            <a:r>
              <a:rPr lang="sv-SE" dirty="0"/>
              <a:t>Korrekta referenser och vilket distributionssätt som fakturan ska skickas med.</a:t>
            </a:r>
          </a:p>
          <a:p>
            <a:r>
              <a:rPr lang="sv-SE" dirty="0"/>
              <a:t>Om kunden har valt att ha referenser på sina fakturor behöver det även skrivas in en kontaktperson i Lime så det finns någon att kontakta ifall det behöver ändras.</a:t>
            </a:r>
          </a:p>
        </p:txBody>
      </p:sp>
    </p:spTree>
    <p:extLst>
      <p:ext uri="{BB962C8B-B14F-4D97-AF65-F5344CB8AC3E}">
        <p14:creationId xmlns:p14="http://schemas.microsoft.com/office/powerpoint/2010/main" val="3797457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När kommer grejerna?</a:t>
            </a:r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029245"/>
              </p:ext>
            </p:extLst>
          </p:nvPr>
        </p:nvGraphicFramePr>
        <p:xfrm>
          <a:off x="349918" y="2153676"/>
          <a:ext cx="8080850" cy="93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ubrik 1"/>
          <p:cNvSpPr txBox="1">
            <a:spLocks/>
          </p:cNvSpPr>
          <p:nvPr/>
        </p:nvSpPr>
        <p:spPr>
          <a:xfrm>
            <a:off x="651184" y="3214077"/>
            <a:ext cx="8062032" cy="568244"/>
          </a:xfrm>
          <a:prstGeom prst="rect">
            <a:avLst/>
          </a:prstGeom>
        </p:spPr>
        <p:txBody>
          <a:bodyPr vert="horz" lIns="0" tIns="0" rIns="0" bIns="0" rtlCol="0" anchor="b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Mätvärden kommer in och summeras löpande</a:t>
            </a:r>
          </a:p>
        </p:txBody>
      </p:sp>
      <p:graphicFrame>
        <p:nvGraphicFramePr>
          <p:cNvPr id="9" name="Platshållare för innehåll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911440"/>
              </p:ext>
            </p:extLst>
          </p:nvPr>
        </p:nvGraphicFramePr>
        <p:xfrm>
          <a:off x="349918" y="4633746"/>
          <a:ext cx="8182204" cy="1392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Rubrik 1"/>
          <p:cNvSpPr txBox="1">
            <a:spLocks/>
          </p:cNvSpPr>
          <p:nvPr/>
        </p:nvSpPr>
        <p:spPr>
          <a:xfrm>
            <a:off x="651184" y="3984083"/>
            <a:ext cx="8062032" cy="568244"/>
          </a:xfrm>
          <a:prstGeom prst="rect">
            <a:avLst/>
          </a:prstGeom>
        </p:spPr>
        <p:txBody>
          <a:bodyPr vert="horz" lIns="0" tIns="0" rIns="0" bIns="0" rtlCol="0" anchor="b">
            <a:normAutofit fontScale="7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Engångstjänster nätbolag inkommer ca en vecka in i månaden och sedan löpande. </a:t>
            </a:r>
          </a:p>
        </p:txBody>
      </p:sp>
    </p:spTree>
    <p:extLst>
      <p:ext uri="{BB962C8B-B14F-4D97-AF65-F5344CB8AC3E}">
        <p14:creationId xmlns:p14="http://schemas.microsoft.com/office/powerpoint/2010/main" val="186006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8" grpId="0"/>
      <p:bldGraphic spid="9" grpId="0">
        <p:bldAsOne/>
      </p:bldGraphic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8800" y="770467"/>
            <a:ext cx="8026400" cy="589738"/>
          </a:xfrm>
        </p:spPr>
        <p:txBody>
          <a:bodyPr>
            <a:normAutofit/>
          </a:bodyPr>
          <a:lstStyle/>
          <a:p>
            <a:r>
              <a:rPr lang="sv-SE" dirty="0"/>
              <a:t>Distributionsflöde</a:t>
            </a:r>
          </a:p>
        </p:txBody>
      </p:sp>
      <p:cxnSp>
        <p:nvCxnSpPr>
          <p:cNvPr id="6" name="Rak pil 5"/>
          <p:cNvCxnSpPr/>
          <p:nvPr/>
        </p:nvCxnSpPr>
        <p:spPr>
          <a:xfrm>
            <a:off x="2418545" y="2425140"/>
            <a:ext cx="19325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ktangel med rundade hörn 12"/>
          <p:cNvSpPr/>
          <p:nvPr/>
        </p:nvSpPr>
        <p:spPr>
          <a:xfrm>
            <a:off x="641454" y="5198719"/>
            <a:ext cx="1540343" cy="6810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>
                <a:solidFill>
                  <a:schemeClr val="tx1"/>
                </a:solidFill>
              </a:rPr>
              <a:t>Operatörer</a:t>
            </a:r>
            <a:endParaRPr lang="sv-SE" dirty="0">
              <a:solidFill>
                <a:schemeClr val="tx1"/>
              </a:solidFill>
            </a:endParaRPr>
          </a:p>
        </p:txBody>
      </p:sp>
      <p:cxnSp>
        <p:nvCxnSpPr>
          <p:cNvPr id="19" name="Rak pil 18"/>
          <p:cNvCxnSpPr/>
          <p:nvPr/>
        </p:nvCxnSpPr>
        <p:spPr>
          <a:xfrm flipV="1">
            <a:off x="4231603" y="1836238"/>
            <a:ext cx="506303" cy="236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pil 20"/>
          <p:cNvCxnSpPr/>
          <p:nvPr/>
        </p:nvCxnSpPr>
        <p:spPr>
          <a:xfrm>
            <a:off x="4248240" y="2618035"/>
            <a:ext cx="6056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7"/>
          <a:stretch/>
        </p:blipFill>
        <p:spPr bwMode="auto">
          <a:xfrm>
            <a:off x="2619009" y="2056830"/>
            <a:ext cx="1734244" cy="87669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Rak pil 23"/>
          <p:cNvCxnSpPr/>
          <p:nvPr/>
        </p:nvCxnSpPr>
        <p:spPr>
          <a:xfrm>
            <a:off x="4231603" y="2938302"/>
            <a:ext cx="506303" cy="3419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k pil 26"/>
          <p:cNvCxnSpPr/>
          <p:nvPr/>
        </p:nvCxnSpPr>
        <p:spPr>
          <a:xfrm>
            <a:off x="4064209" y="2938321"/>
            <a:ext cx="955577" cy="13060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k pil 29"/>
          <p:cNvCxnSpPr/>
          <p:nvPr/>
        </p:nvCxnSpPr>
        <p:spPr>
          <a:xfrm>
            <a:off x="2985583" y="2960014"/>
            <a:ext cx="0" cy="647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2" name="Rektangel med rundade hörn 3081"/>
          <p:cNvSpPr/>
          <p:nvPr/>
        </p:nvSpPr>
        <p:spPr>
          <a:xfrm>
            <a:off x="4800580" y="1409406"/>
            <a:ext cx="1347683" cy="661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E-faktura</a:t>
            </a:r>
          </a:p>
        </p:txBody>
      </p:sp>
      <p:sp>
        <p:nvSpPr>
          <p:cNvPr id="44" name="Rektangel med rundade hörn 43"/>
          <p:cNvSpPr/>
          <p:nvPr/>
        </p:nvSpPr>
        <p:spPr>
          <a:xfrm>
            <a:off x="6662537" y="1399340"/>
            <a:ext cx="1067856" cy="661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Banker</a:t>
            </a:r>
          </a:p>
        </p:txBody>
      </p:sp>
      <p:cxnSp>
        <p:nvCxnSpPr>
          <p:cNvPr id="45" name="Rak pil 44"/>
          <p:cNvCxnSpPr/>
          <p:nvPr/>
        </p:nvCxnSpPr>
        <p:spPr>
          <a:xfrm>
            <a:off x="6172486" y="1759369"/>
            <a:ext cx="4828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ktangel med rundade hörn 56"/>
          <p:cNvSpPr/>
          <p:nvPr/>
        </p:nvSpPr>
        <p:spPr>
          <a:xfrm>
            <a:off x="4862161" y="2261259"/>
            <a:ext cx="1443422" cy="661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E-post faktura</a:t>
            </a:r>
          </a:p>
        </p:txBody>
      </p:sp>
      <p:cxnSp>
        <p:nvCxnSpPr>
          <p:cNvPr id="59" name="Rak pil 58"/>
          <p:cNvCxnSpPr>
            <a:stCxn id="57" idx="3"/>
          </p:cNvCxnSpPr>
          <p:nvPr/>
        </p:nvCxnSpPr>
        <p:spPr>
          <a:xfrm>
            <a:off x="6305583" y="2591783"/>
            <a:ext cx="262830" cy="262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ktangel med rundade hörn 59"/>
          <p:cNvSpPr/>
          <p:nvPr/>
        </p:nvSpPr>
        <p:spPr>
          <a:xfrm>
            <a:off x="6579554" y="2238995"/>
            <a:ext cx="1159269" cy="661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500" dirty="0">
                <a:solidFill>
                  <a:schemeClr val="tx1"/>
                </a:solidFill>
              </a:rPr>
              <a:t>Under-leverantör</a:t>
            </a:r>
          </a:p>
        </p:txBody>
      </p:sp>
      <p:cxnSp>
        <p:nvCxnSpPr>
          <p:cNvPr id="61" name="Rak pil 60"/>
          <p:cNvCxnSpPr/>
          <p:nvPr/>
        </p:nvCxnSpPr>
        <p:spPr>
          <a:xfrm>
            <a:off x="7750055" y="2616645"/>
            <a:ext cx="262832" cy="1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ktangel med rundade hörn 63"/>
          <p:cNvSpPr/>
          <p:nvPr/>
        </p:nvSpPr>
        <p:spPr>
          <a:xfrm>
            <a:off x="4766575" y="3134969"/>
            <a:ext cx="1279003" cy="661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SMS-faktura</a:t>
            </a:r>
          </a:p>
        </p:txBody>
      </p:sp>
      <p:sp>
        <p:nvSpPr>
          <p:cNvPr id="66" name="Rektangel med rundade hörn 65"/>
          <p:cNvSpPr/>
          <p:nvPr/>
        </p:nvSpPr>
        <p:spPr>
          <a:xfrm>
            <a:off x="6430089" y="3124948"/>
            <a:ext cx="1159269" cy="661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500" dirty="0">
                <a:solidFill>
                  <a:schemeClr val="tx1"/>
                </a:solidFill>
              </a:rPr>
              <a:t>Under-leverantör</a:t>
            </a:r>
          </a:p>
        </p:txBody>
      </p:sp>
      <p:cxnSp>
        <p:nvCxnSpPr>
          <p:cNvPr id="67" name="Rak pil 66"/>
          <p:cNvCxnSpPr/>
          <p:nvPr/>
        </p:nvCxnSpPr>
        <p:spPr>
          <a:xfrm>
            <a:off x="6032917" y="3455362"/>
            <a:ext cx="380987" cy="21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ak pil 68"/>
          <p:cNvCxnSpPr>
            <a:stCxn id="66" idx="3"/>
          </p:cNvCxnSpPr>
          <p:nvPr/>
        </p:nvCxnSpPr>
        <p:spPr>
          <a:xfrm>
            <a:off x="7589358" y="3455472"/>
            <a:ext cx="252170" cy="19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ktangel med rundade hörn 69"/>
          <p:cNvSpPr/>
          <p:nvPr/>
        </p:nvSpPr>
        <p:spPr>
          <a:xfrm>
            <a:off x="4623586" y="4248071"/>
            <a:ext cx="1161746" cy="661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>
                <a:solidFill>
                  <a:schemeClr val="tx1"/>
                </a:solidFill>
              </a:rPr>
              <a:t>Kivra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310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451" y="4413534"/>
            <a:ext cx="1438630" cy="4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Rektangel med rundade hörn 93"/>
          <p:cNvSpPr/>
          <p:nvPr/>
        </p:nvSpPr>
        <p:spPr>
          <a:xfrm>
            <a:off x="2372984" y="3600283"/>
            <a:ext cx="1161746" cy="661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Pappersfaktura</a:t>
            </a:r>
          </a:p>
        </p:txBody>
      </p:sp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444" y="4777165"/>
            <a:ext cx="1291809" cy="2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9" name="Rak pil 98"/>
          <p:cNvCxnSpPr/>
          <p:nvPr/>
        </p:nvCxnSpPr>
        <p:spPr>
          <a:xfrm flipH="1">
            <a:off x="2973767" y="5047925"/>
            <a:ext cx="2" cy="399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Rak pil 110"/>
          <p:cNvCxnSpPr/>
          <p:nvPr/>
        </p:nvCxnSpPr>
        <p:spPr>
          <a:xfrm>
            <a:off x="7591715" y="4612063"/>
            <a:ext cx="39592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Rak pil 116"/>
          <p:cNvCxnSpPr/>
          <p:nvPr/>
        </p:nvCxnSpPr>
        <p:spPr>
          <a:xfrm>
            <a:off x="2985583" y="4308571"/>
            <a:ext cx="0" cy="414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k pil 49"/>
          <p:cNvCxnSpPr/>
          <p:nvPr/>
        </p:nvCxnSpPr>
        <p:spPr>
          <a:xfrm>
            <a:off x="1358564" y="3327662"/>
            <a:ext cx="0" cy="4854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ak pil 26"/>
          <p:cNvCxnSpPr/>
          <p:nvPr/>
        </p:nvCxnSpPr>
        <p:spPr>
          <a:xfrm>
            <a:off x="3578328" y="2960014"/>
            <a:ext cx="753588" cy="22874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ktangel med rundade hörn 50"/>
          <p:cNvSpPr/>
          <p:nvPr/>
        </p:nvSpPr>
        <p:spPr>
          <a:xfrm>
            <a:off x="3572549" y="5247506"/>
            <a:ext cx="1601230" cy="10516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>
                <a:solidFill>
                  <a:schemeClr val="tx1"/>
                </a:solidFill>
              </a:rPr>
              <a:t>Billo</a:t>
            </a:r>
            <a:r>
              <a:rPr lang="sv-SE" dirty="0">
                <a:solidFill>
                  <a:schemeClr val="tx1"/>
                </a:solidFill>
              </a:rPr>
              <a:t>-privatperson</a:t>
            </a: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cxnSp>
        <p:nvCxnSpPr>
          <p:cNvPr id="63" name="Rak pil 58"/>
          <p:cNvCxnSpPr/>
          <p:nvPr/>
        </p:nvCxnSpPr>
        <p:spPr>
          <a:xfrm>
            <a:off x="5078494" y="5578031"/>
            <a:ext cx="39592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ak pil 58"/>
          <p:cNvCxnSpPr/>
          <p:nvPr/>
        </p:nvCxnSpPr>
        <p:spPr>
          <a:xfrm>
            <a:off x="7376117" y="5578031"/>
            <a:ext cx="39592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k pil 68"/>
          <p:cNvCxnSpPr/>
          <p:nvPr/>
        </p:nvCxnSpPr>
        <p:spPr>
          <a:xfrm>
            <a:off x="5785332" y="4620201"/>
            <a:ext cx="362931" cy="62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ak pil 98"/>
          <p:cNvCxnSpPr/>
          <p:nvPr/>
        </p:nvCxnSpPr>
        <p:spPr>
          <a:xfrm>
            <a:off x="1358564" y="5908555"/>
            <a:ext cx="0" cy="241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ak pil 60"/>
          <p:cNvCxnSpPr/>
          <p:nvPr/>
        </p:nvCxnSpPr>
        <p:spPr>
          <a:xfrm>
            <a:off x="7737607" y="1769217"/>
            <a:ext cx="262832" cy="1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Bildresultat fÃ¶r SkellefteÃ¥ Kraft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89" y="1566154"/>
            <a:ext cx="1781615" cy="1781615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kekraft-mediaportal.qbank.se/assets/deployedFiles/910fdf3a04fd28813c47e6a53ef6c8f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922" y="1509761"/>
            <a:ext cx="585068" cy="51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8" descr="http://skekraft-mediaportal.qbank.se/assets/deployedFiles/910fdf3a04fd28813c47e6a53ef6c8f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922" y="2358527"/>
            <a:ext cx="585068" cy="51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8" descr="http://skekraft-mediaportal.qbank.se/assets/deployedFiles/910fdf3a04fd28813c47e6a53ef6c8f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413" y="3212440"/>
            <a:ext cx="585068" cy="51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" descr="http://skekraft-mediaportal.qbank.se/assets/deployedFiles/910fdf3a04fd28813c47e6a53ef6c8f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978" y="4353945"/>
            <a:ext cx="585068" cy="51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" descr="http://skekraft-mediaportal.qbank.se/assets/deployedFiles/910fdf3a04fd28813c47e6a53ef6c8f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528" y="5319913"/>
            <a:ext cx="585068" cy="51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" descr="http://skekraft-mediaportal.qbank.se/assets/deployedFiles/910fdf3a04fd28813c47e6a53ef6c8f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602" y="5519812"/>
            <a:ext cx="585068" cy="51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" descr="http://skekraft-mediaportal.qbank.se/assets/deployedFiles/910fdf3a04fd28813c47e6a53ef6c8f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71" y="6178713"/>
            <a:ext cx="585068" cy="51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5-uddig stjärna 55"/>
          <p:cNvSpPr/>
          <p:nvPr/>
        </p:nvSpPr>
        <p:spPr>
          <a:xfrm>
            <a:off x="4759955" y="1589340"/>
            <a:ext cx="256672" cy="237985"/>
          </a:xfrm>
          <a:prstGeom prst="star5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5-uddig stjärna 61"/>
          <p:cNvSpPr/>
          <p:nvPr/>
        </p:nvSpPr>
        <p:spPr>
          <a:xfrm>
            <a:off x="3270160" y="3647698"/>
            <a:ext cx="649081" cy="580275"/>
          </a:xfrm>
          <a:prstGeom prst="star5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1" name="Rektangel med rundade hörn 70"/>
          <p:cNvSpPr/>
          <p:nvPr/>
        </p:nvSpPr>
        <p:spPr>
          <a:xfrm>
            <a:off x="647234" y="3825801"/>
            <a:ext cx="1540343" cy="115724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r>
              <a:rPr lang="sv-SE" dirty="0" err="1">
                <a:solidFill>
                  <a:schemeClr val="tx1"/>
                </a:solidFill>
              </a:rPr>
              <a:t>Peppol</a:t>
            </a:r>
            <a:r>
              <a:rPr lang="sv-SE" dirty="0">
                <a:solidFill>
                  <a:schemeClr val="tx1"/>
                </a:solidFill>
              </a:rPr>
              <a:t>/</a:t>
            </a: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39" y="3801549"/>
            <a:ext cx="1092791" cy="494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3" name="Rak pil 98"/>
          <p:cNvCxnSpPr/>
          <p:nvPr/>
        </p:nvCxnSpPr>
        <p:spPr>
          <a:xfrm>
            <a:off x="1358564" y="4957318"/>
            <a:ext cx="0" cy="241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5-uddig stjärna 2"/>
          <p:cNvSpPr/>
          <p:nvPr/>
        </p:nvSpPr>
        <p:spPr>
          <a:xfrm>
            <a:off x="1723548" y="4125345"/>
            <a:ext cx="619982" cy="577401"/>
          </a:xfrm>
          <a:prstGeom prst="star5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4" name="5-uddig stjärna 53"/>
          <p:cNvSpPr/>
          <p:nvPr/>
        </p:nvSpPr>
        <p:spPr>
          <a:xfrm>
            <a:off x="4627376" y="2329214"/>
            <a:ext cx="649081" cy="580275"/>
          </a:xfrm>
          <a:prstGeom prst="star5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E6BF56C-FE32-A2D9-7BC4-DA61BCC1E819}"/>
              </a:ext>
            </a:extLst>
          </p:cNvPr>
          <p:cNvSpPr/>
          <p:nvPr/>
        </p:nvSpPr>
        <p:spPr>
          <a:xfrm>
            <a:off x="5697415" y="5423221"/>
            <a:ext cx="1377400" cy="5162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780B26E-1AAE-9C6D-C978-054E9B2A57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8499" y="3171789"/>
            <a:ext cx="1267002" cy="514422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63CE492-57A2-75FD-5F61-CAC7E6D87C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8499" y="3171789"/>
            <a:ext cx="1267002" cy="514422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DA5A9E8F-72CB-561D-1ECA-626B638413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7813" y="5423221"/>
            <a:ext cx="1267002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2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2" grpId="0" animBg="1"/>
      <p:bldP spid="3" grpId="0" animBg="1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Pappersfaktura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23532" y="2012950"/>
            <a:ext cx="5105931" cy="1475317"/>
          </a:xfrm>
        </p:spPr>
        <p:txBody>
          <a:bodyPr/>
          <a:lstStyle/>
          <a:p>
            <a:r>
              <a:rPr lang="sv-SE" dirty="0"/>
              <a:t>Format: PDF</a:t>
            </a:r>
          </a:p>
          <a:p>
            <a:r>
              <a:rPr lang="sv-SE" dirty="0"/>
              <a:t>Skickas via B-post</a:t>
            </a: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821268" y="3647017"/>
            <a:ext cx="3530600" cy="24489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Fördelar</a:t>
            </a:r>
          </a:p>
          <a:p>
            <a:pPr marL="0" indent="0">
              <a:buNone/>
            </a:pPr>
            <a:r>
              <a:rPr lang="sv-SE" dirty="0"/>
              <a:t>Kunden behöver inte skriva ut fakturan om de vill ha den i pappersformat.</a:t>
            </a:r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4351867" y="3647017"/>
            <a:ext cx="3894665" cy="24489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Nackdelar</a:t>
            </a:r>
          </a:p>
          <a:p>
            <a:r>
              <a:rPr lang="sv-SE" dirty="0"/>
              <a:t>Det tar minst 3 dagar innan den når kunden.</a:t>
            </a:r>
          </a:p>
          <a:p>
            <a:r>
              <a:rPr lang="sv-SE" dirty="0"/>
              <a:t>Kostsam ca 8,35 per styck med bara 1 ark.</a:t>
            </a:r>
          </a:p>
          <a:p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2953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E-postfaktura / PDF-faktura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23532" y="2012950"/>
            <a:ext cx="5105931" cy="1475317"/>
          </a:xfrm>
        </p:spPr>
        <p:txBody>
          <a:bodyPr/>
          <a:lstStyle/>
          <a:p>
            <a:r>
              <a:rPr lang="sv-SE" dirty="0"/>
              <a:t>Format: PDF</a:t>
            </a:r>
          </a:p>
          <a:p>
            <a:r>
              <a:rPr lang="sv-SE" dirty="0"/>
              <a:t>Skickas via e-post</a:t>
            </a:r>
          </a:p>
          <a:p>
            <a:r>
              <a:rPr lang="sv-SE" dirty="0"/>
              <a:t>Samma layout som pappersfakturan</a:t>
            </a: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821268" y="3647017"/>
            <a:ext cx="3530600" cy="24489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Fördelar</a:t>
            </a:r>
          </a:p>
          <a:p>
            <a:r>
              <a:rPr lang="sv-SE" dirty="0"/>
              <a:t>Lite administration vid uppstart</a:t>
            </a:r>
          </a:p>
          <a:p>
            <a:r>
              <a:rPr lang="sv-SE" dirty="0"/>
              <a:t>Många kunder har möjlighet, även små bolag.</a:t>
            </a:r>
          </a:p>
          <a:p>
            <a:r>
              <a:rPr lang="sv-SE" dirty="0"/>
              <a:t>Låg kostnad för oss per styck 0,53</a:t>
            </a:r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4351867" y="3647017"/>
            <a:ext cx="3894665" cy="24489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Nackdelar</a:t>
            </a:r>
          </a:p>
          <a:p>
            <a:r>
              <a:rPr lang="sv-SE" dirty="0"/>
              <a:t>Mer </a:t>
            </a:r>
            <a:r>
              <a:rPr lang="sv-SE" dirty="0" err="1"/>
              <a:t>admin</a:t>
            </a:r>
            <a:r>
              <a:rPr lang="sv-SE" dirty="0"/>
              <a:t> vid ”studsar”</a:t>
            </a:r>
          </a:p>
          <a:p>
            <a:r>
              <a:rPr lang="sv-SE" dirty="0"/>
              <a:t>SPAM-filter som ändras</a:t>
            </a:r>
          </a:p>
          <a:p>
            <a:pPr marL="0" indent="0"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61231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B2B Internetbankfaktura företag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23532" y="2012950"/>
            <a:ext cx="5105931" cy="1475317"/>
          </a:xfrm>
        </p:spPr>
        <p:txBody>
          <a:bodyPr/>
          <a:lstStyle/>
          <a:p>
            <a:r>
              <a:rPr lang="sv-SE" dirty="0"/>
              <a:t>Format: PDF</a:t>
            </a:r>
          </a:p>
          <a:p>
            <a:r>
              <a:rPr lang="sv-SE" dirty="0"/>
              <a:t>Skickas via Strålfors direkt till kundens angivna bank</a:t>
            </a:r>
          </a:p>
          <a:p>
            <a:r>
              <a:rPr lang="sv-SE" dirty="0"/>
              <a:t>Samma layout som pappersfakturan</a:t>
            </a: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821268" y="3647017"/>
            <a:ext cx="3530600" cy="24489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Fördelar</a:t>
            </a:r>
          </a:p>
          <a:p>
            <a:r>
              <a:rPr lang="sv-SE" sz="1400" dirty="0"/>
              <a:t>Kunden anmäler själv via sin internetbank</a:t>
            </a:r>
          </a:p>
          <a:p>
            <a:r>
              <a:rPr lang="sv-SE" sz="1400" dirty="0"/>
              <a:t>Många kunder har möjlighet, även små bolag.</a:t>
            </a:r>
          </a:p>
          <a:p>
            <a:r>
              <a:rPr lang="sv-SE" sz="1400" dirty="0"/>
              <a:t>Väldigt låg kostnad för oss per styck 1,56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4351867" y="3647017"/>
            <a:ext cx="3894665" cy="24489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Nackdelar</a:t>
            </a:r>
          </a:p>
          <a:p>
            <a:pPr marL="0" indent="0">
              <a:buNone/>
            </a:pPr>
            <a:r>
              <a:rPr lang="sv-SE" sz="1400" dirty="0"/>
              <a:t>´Går i dagsläget inte att ha en dynamisk faktura men vet att det kan komma framöver.</a:t>
            </a:r>
          </a:p>
        </p:txBody>
      </p:sp>
    </p:spTree>
    <p:extLst>
      <p:ext uri="{BB962C8B-B14F-4D97-AF65-F5344CB8AC3E}">
        <p14:creationId xmlns:p14="http://schemas.microsoft.com/office/powerpoint/2010/main" val="279902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SMS faktura med betalfunktion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23532" y="2012950"/>
            <a:ext cx="5105931" cy="1475317"/>
          </a:xfrm>
        </p:spPr>
        <p:txBody>
          <a:bodyPr/>
          <a:lstStyle/>
          <a:p>
            <a:r>
              <a:rPr lang="sv-SE" dirty="0"/>
              <a:t>Format: sms</a:t>
            </a:r>
          </a:p>
          <a:p>
            <a:r>
              <a:rPr lang="sv-SE" dirty="0"/>
              <a:t>Skickas via Strålfors direkt till kundens angivna mobilnummer</a:t>
            </a:r>
          </a:p>
          <a:p>
            <a:r>
              <a:rPr lang="sv-SE" dirty="0"/>
              <a:t>Samma layout som pappersfakturan</a:t>
            </a: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821268" y="3647017"/>
            <a:ext cx="3530600" cy="24489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Fördelar</a:t>
            </a:r>
          </a:p>
          <a:p>
            <a:r>
              <a:rPr lang="sv-SE" dirty="0"/>
              <a:t>Kunden kan snabbt lägga fakturan för betalning på förfallodagen genom länk i sms:et.</a:t>
            </a:r>
          </a:p>
          <a:p>
            <a:r>
              <a:rPr lang="sv-SE" dirty="0"/>
              <a:t>Kunden kan logga in på Mina Sidor för att se fakturan och specifikationen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4351867" y="3647017"/>
            <a:ext cx="3894665" cy="24489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Nackdelar</a:t>
            </a:r>
          </a:p>
          <a:p>
            <a:pPr marL="0" indent="0">
              <a:buNone/>
            </a:pPr>
            <a:r>
              <a:rPr lang="sv-SE" b="1" dirty="0"/>
              <a:t>  </a:t>
            </a:r>
            <a:r>
              <a:rPr lang="sv-SE" dirty="0"/>
              <a:t>Relativt hög styckekostnad för oss 3,65</a:t>
            </a:r>
          </a:p>
        </p:txBody>
      </p:sp>
    </p:spTree>
    <p:extLst>
      <p:ext uri="{BB962C8B-B14F-4D97-AF65-F5344CB8AC3E}">
        <p14:creationId xmlns:p14="http://schemas.microsoft.com/office/powerpoint/2010/main" val="246446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Peppol</a:t>
            </a:r>
            <a:r>
              <a:rPr lang="sv-SE" dirty="0"/>
              <a:t> (E-faktura företag)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019034" y="1971919"/>
            <a:ext cx="5105931" cy="1475317"/>
          </a:xfrm>
        </p:spPr>
        <p:txBody>
          <a:bodyPr/>
          <a:lstStyle/>
          <a:p>
            <a:r>
              <a:rPr lang="sv-SE" dirty="0"/>
              <a:t>Format: XML-fil (alltså själva koden)</a:t>
            </a:r>
          </a:p>
          <a:p>
            <a:r>
              <a:rPr lang="sv-SE" dirty="0"/>
              <a:t>Skickas direkt till kundens affärssystem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821267" y="3232150"/>
            <a:ext cx="3530600" cy="28638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Fördelar</a:t>
            </a:r>
          </a:p>
          <a:p>
            <a:r>
              <a:rPr lang="sv-SE" sz="1200" dirty="0"/>
              <a:t>Bygga sin egen layout</a:t>
            </a:r>
          </a:p>
          <a:p>
            <a:r>
              <a:rPr lang="sv-SE" sz="1200" dirty="0"/>
              <a:t>Möjlighet till automat-kontering för kunden</a:t>
            </a:r>
          </a:p>
          <a:p>
            <a:r>
              <a:rPr lang="sv-SE" sz="1200" dirty="0"/>
              <a:t>Leverans nästan omedelbart när fakturan skapats</a:t>
            </a:r>
          </a:p>
          <a:p>
            <a:r>
              <a:rPr lang="sv-SE" sz="1200" dirty="0"/>
              <a:t>Väldigt låg kostnad/faktura när väl driftsatt 0,94 per styck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4351867" y="3232150"/>
            <a:ext cx="3894665" cy="28638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Nackdelar</a:t>
            </a:r>
          </a:p>
          <a:p>
            <a:r>
              <a:rPr lang="sv-SE" sz="1200" dirty="0"/>
              <a:t>Viss </a:t>
            </a:r>
            <a:r>
              <a:rPr lang="sv-SE" sz="1200" dirty="0" err="1"/>
              <a:t>admin</a:t>
            </a:r>
            <a:r>
              <a:rPr lang="sv-SE" sz="1200" dirty="0"/>
              <a:t>. att sätta upp</a:t>
            </a:r>
          </a:p>
          <a:p>
            <a:r>
              <a:rPr lang="sv-SE" sz="1200" dirty="0"/>
              <a:t>Ofta starka krav på referenser = </a:t>
            </a:r>
            <a:r>
              <a:rPr lang="sv-SE" sz="1200" dirty="0" err="1"/>
              <a:t>admin</a:t>
            </a:r>
            <a:r>
              <a:rPr lang="sv-SE" sz="1200" dirty="0"/>
              <a:t>. vid nytecknande och löpande</a:t>
            </a:r>
          </a:p>
          <a:p>
            <a:pPr marL="0" indent="0"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43986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Samlingsfakturor Företag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2"/>
          <a:srcRect l="7587" t="1100" r="3770"/>
          <a:stretch/>
        </p:blipFill>
        <p:spPr>
          <a:xfrm>
            <a:off x="3826933" y="2154247"/>
            <a:ext cx="5139266" cy="5046133"/>
          </a:xfrm>
          <a:prstGeom prst="rect">
            <a:avLst/>
          </a:prstGeom>
        </p:spPr>
      </p:pic>
      <p:sp>
        <p:nvSpPr>
          <p:cNvPr id="5" name="Platshållare för innehåll 2"/>
          <p:cNvSpPr>
            <a:spLocks noGrp="1"/>
          </p:cNvSpPr>
          <p:nvPr>
            <p:ph idx="1"/>
          </p:nvPr>
        </p:nvSpPr>
        <p:spPr>
          <a:xfrm>
            <a:off x="711199" y="2154247"/>
            <a:ext cx="3014135" cy="3591983"/>
          </a:xfrm>
        </p:spPr>
        <p:txBody>
          <a:bodyPr/>
          <a:lstStyle/>
          <a:p>
            <a:r>
              <a:rPr lang="sv-SE" dirty="0"/>
              <a:t>Default = en faktura per abonnemang.</a:t>
            </a:r>
          </a:p>
          <a:p>
            <a:r>
              <a:rPr lang="sv-SE" dirty="0"/>
              <a:t>Anläggningsinfo på framsidan</a:t>
            </a:r>
          </a:p>
          <a:p>
            <a:r>
              <a:rPr lang="sv-SE" dirty="0"/>
              <a:t>Mejlfaktura: går inte att ha någon referens alls.</a:t>
            </a:r>
          </a:p>
          <a:p>
            <a:r>
              <a:rPr lang="sv-SE" dirty="0"/>
              <a:t>Pappersfaktura: det går ha en referens.</a:t>
            </a:r>
          </a:p>
          <a:p>
            <a:r>
              <a:rPr lang="sv-SE" dirty="0" err="1"/>
              <a:t>Peppol</a:t>
            </a:r>
            <a:r>
              <a:rPr lang="sv-SE" dirty="0"/>
              <a:t>: det går ha en referens</a:t>
            </a:r>
          </a:p>
        </p:txBody>
      </p:sp>
    </p:spTree>
    <p:extLst>
      <p:ext uri="{BB962C8B-B14F-4D97-AF65-F5344CB8AC3E}">
        <p14:creationId xmlns:p14="http://schemas.microsoft.com/office/powerpoint/2010/main" val="2909312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334" y="296333"/>
            <a:ext cx="8026400" cy="901181"/>
          </a:xfrm>
        </p:spPr>
        <p:txBody>
          <a:bodyPr/>
          <a:lstStyle/>
          <a:p>
            <a:r>
              <a:rPr lang="sv-SE" dirty="0"/>
              <a:t>Samlingsfakturor forts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/>
          <a:srcRect l="8130" t="-10275" r="3813" b="12255"/>
          <a:stretch/>
        </p:blipFill>
        <p:spPr>
          <a:xfrm>
            <a:off x="1092200" y="821267"/>
            <a:ext cx="3810000" cy="3589337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3"/>
          <a:srcRect l="6839" t="1567" r="6022" b="6460"/>
          <a:stretch/>
        </p:blipFill>
        <p:spPr>
          <a:xfrm>
            <a:off x="5046133" y="889000"/>
            <a:ext cx="3674534" cy="5063068"/>
          </a:xfrm>
          <a:prstGeom prst="rect">
            <a:avLst/>
          </a:prstGeom>
        </p:spPr>
      </p:pic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634999" y="4540771"/>
            <a:ext cx="4267201" cy="1970096"/>
          </a:xfrm>
        </p:spPr>
        <p:txBody>
          <a:bodyPr/>
          <a:lstStyle/>
          <a:p>
            <a:r>
              <a:rPr lang="sv-SE" dirty="0"/>
              <a:t>Totalsumma på förstasidan</a:t>
            </a:r>
          </a:p>
          <a:p>
            <a:r>
              <a:rPr lang="sv-SE" dirty="0"/>
              <a:t>Anläggningsinfo tillsammans med specifikationen</a:t>
            </a:r>
          </a:p>
        </p:txBody>
      </p:sp>
    </p:spTree>
    <p:extLst>
      <p:ext uri="{BB962C8B-B14F-4D97-AF65-F5344CB8AC3E}">
        <p14:creationId xmlns:p14="http://schemas.microsoft.com/office/powerpoint/2010/main" val="2788206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333" y="296333"/>
            <a:ext cx="8026400" cy="901181"/>
          </a:xfrm>
        </p:spPr>
        <p:txBody>
          <a:bodyPr/>
          <a:lstStyle/>
          <a:p>
            <a:r>
              <a:rPr lang="sv-SE" dirty="0"/>
              <a:t>Samlingsfaktura forts</a:t>
            </a: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550333" y="1430867"/>
            <a:ext cx="3048001" cy="524933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Olämpligt vid</a:t>
            </a:r>
          </a:p>
          <a:p>
            <a:r>
              <a:rPr lang="sv-SE" dirty="0"/>
              <a:t>Många kontrakt (Fler än 10)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6" name="Platshållare för innehåll 2"/>
          <p:cNvSpPr txBox="1">
            <a:spLocks/>
          </p:cNvSpPr>
          <p:nvPr/>
        </p:nvSpPr>
        <p:spPr>
          <a:xfrm>
            <a:off x="3699934" y="1430866"/>
            <a:ext cx="5274734" cy="524933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Varför?</a:t>
            </a:r>
          </a:p>
          <a:p>
            <a:r>
              <a:rPr lang="sv-SE" dirty="0"/>
              <a:t>Går ej skapa samlingsfakturan förrän alla abonnemang är kompletta. Vid stor samlingsfaktura får kunden ofta vänta länge på sin faktura, och vi får vänta länge på våra pengar.  </a:t>
            </a:r>
          </a:p>
          <a:p>
            <a:r>
              <a:rPr lang="sv-SE" dirty="0"/>
              <a:t>Svårare att hjälpa kunden vid rättningar då hela samlingsfakturan måste krediteras även om bara en av anläggningarna ska korrigeras.</a:t>
            </a:r>
          </a:p>
          <a:p>
            <a:r>
              <a:rPr lang="sv-SE" dirty="0"/>
              <a:t>Manuell ”</a:t>
            </a:r>
            <a:r>
              <a:rPr lang="sv-SE" dirty="0" err="1"/>
              <a:t>ihopkoppling</a:t>
            </a:r>
            <a:r>
              <a:rPr lang="sv-SE" dirty="0"/>
              <a:t>” av nya abonnemang = dyrt för oss och ökar risken att göra fel och därigenom göra kunden missnöjd, ”Varför gör ni inte som vi kom överens om?”</a:t>
            </a:r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75499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24186F-5468-7AC1-50AB-80D571E38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Samlingsfaktura forts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CF4B98D-5497-F997-BCCC-61E255987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Peppol</a:t>
            </a:r>
            <a:r>
              <a:rPr lang="sv-SE" dirty="0"/>
              <a:t>-faktura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8AD76A7-2BBA-EE05-9FFA-BBAF9F49DB4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0" y="2012950"/>
            <a:ext cx="3887543" cy="4337049"/>
          </a:xfrm>
        </p:spPr>
        <p:txBody>
          <a:bodyPr/>
          <a:lstStyle/>
          <a:p>
            <a:r>
              <a:rPr lang="sv-SE" sz="1400" dirty="0" err="1"/>
              <a:t>Peppol</a:t>
            </a:r>
            <a:r>
              <a:rPr lang="sv-SE" sz="1400" dirty="0"/>
              <a:t> BIS Billing 3 är inte byggd för att hantera flera olika mätpunkter i samma fil. I </a:t>
            </a:r>
            <a:r>
              <a:rPr lang="sv-SE" sz="1400" dirty="0" err="1"/>
              <a:t>Peppol</a:t>
            </a:r>
            <a:r>
              <a:rPr lang="sv-SE" sz="1400" dirty="0"/>
              <a:t>-standarden ligger de viktiga fälten för </a:t>
            </a:r>
            <a:r>
              <a:rPr lang="sv-SE" sz="1400" b="1" dirty="0"/>
              <a:t>anläggnings-ID</a:t>
            </a:r>
            <a:r>
              <a:rPr lang="sv-SE" sz="1400" dirty="0"/>
              <a:t> på dokumentnivå (högst upp på fakturan) och kan bara innehålla </a:t>
            </a:r>
            <a:r>
              <a:rPr lang="sv-SE" sz="1400" i="1" dirty="0"/>
              <a:t>ett</a:t>
            </a:r>
            <a:r>
              <a:rPr lang="sv-SE" sz="1400" dirty="0"/>
              <a:t> värde per fil. Så man kan inte hänvisa en </a:t>
            </a:r>
            <a:r>
              <a:rPr lang="sv-SE" sz="1400" dirty="0" err="1"/>
              <a:t>fakturarad</a:t>
            </a:r>
            <a:r>
              <a:rPr lang="sv-SE" sz="1400" dirty="0"/>
              <a:t> till ett </a:t>
            </a:r>
            <a:r>
              <a:rPr lang="sv-SE" sz="1400" dirty="0" err="1"/>
              <a:t>anläggingsid</a:t>
            </a:r>
            <a:r>
              <a:rPr lang="sv-SE" sz="1400" dirty="0"/>
              <a:t> och därför </a:t>
            </a:r>
            <a:r>
              <a:rPr lang="sv-SE" sz="1400" dirty="0" err="1"/>
              <a:t>såvrt</a:t>
            </a:r>
            <a:r>
              <a:rPr lang="sv-SE" sz="1400" dirty="0"/>
              <a:t> att se vilken </a:t>
            </a:r>
            <a:r>
              <a:rPr lang="sv-SE" sz="1400" dirty="0" err="1"/>
              <a:t>fakturarad</a:t>
            </a:r>
            <a:r>
              <a:rPr lang="sv-SE" sz="1400" dirty="0"/>
              <a:t> som tillhör vilket kontrakt/anläggning</a:t>
            </a:r>
          </a:p>
          <a:p>
            <a:r>
              <a:rPr lang="sv-SE" sz="1400" dirty="0"/>
              <a:t>I </a:t>
            </a:r>
            <a:r>
              <a:rPr lang="sv-SE" sz="1400" dirty="0" err="1"/>
              <a:t>Peppol</a:t>
            </a:r>
            <a:r>
              <a:rPr lang="sv-SE" sz="1400" dirty="0"/>
              <a:t>-standarden ligger fält för energispecifik data – som mätarställning (början/slut) och historisk förbrukning – i block som är tänkta för hela fakturan. Om du har tio olika mätarpunkter på samma faktura går det inte att strukturera den </a:t>
            </a:r>
            <a:r>
              <a:rPr lang="sv-SE" sz="1400" dirty="0" err="1"/>
              <a:t>datan</a:t>
            </a:r>
            <a:r>
              <a:rPr lang="sv-SE" sz="1400" dirty="0"/>
              <a:t> på ett korrekt sätt per rad enligt </a:t>
            </a:r>
            <a:r>
              <a:rPr lang="sv-SE" sz="1400" dirty="0" err="1">
                <a:hlinkClick r:id="rId2" tooltip="https://www.google.com/goto?url=caeshqeb6zswfq5zosjlva2lrx2agfy4js62uk4_k0sk3e41ayynfrzlbrntv4l2lp4mmspz-7rdeqfnpfxi9tn03tb79g3i55t-phurqgdrwemfthb4l2rmeehv5ud-510t2r4qqv6hifjo9_iig5w_k_cil8p7v0ydwp1sw7pwushhrsgn_fzg"/>
              </a:rPr>
              <a:t>Peppol</a:t>
            </a:r>
            <a:r>
              <a:rPr lang="sv-SE" sz="1400" dirty="0">
                <a:hlinkClick r:id="rId2" tooltip="https://www.google.com/goto?url=caeshqeb6zswfq5zosjlva2lrx2agfy4js62uk4_k0sk3e41ayynfrzlbrntv4l2lp4mmspz-7rdeqfnpfxi9tn03tb79g3i55t-phurqgdrwemfthb4l2rmeehv5ud-510t2r4qqv6hifjo9_iig5w_k_cil8p7v0ydwp1sw7pwushhrsgn_fzg"/>
              </a:rPr>
              <a:t> BIS Billing 3</a:t>
            </a:r>
            <a:r>
              <a:rPr lang="sv-SE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3065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333" y="493443"/>
            <a:ext cx="8026400" cy="901181"/>
          </a:xfrm>
        </p:spPr>
        <p:txBody>
          <a:bodyPr/>
          <a:lstStyle/>
          <a:p>
            <a:r>
              <a:rPr lang="sv-SE" dirty="0"/>
              <a:t>Samlingsfaktura forts</a:t>
            </a: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3039532" y="1591735"/>
            <a:ext cx="3048001" cy="158326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Lämpligt vid</a:t>
            </a:r>
          </a:p>
          <a:p>
            <a:r>
              <a:rPr lang="sv-SE" dirty="0"/>
              <a:t>Få kontrakt (10 eller färre)</a:t>
            </a:r>
          </a:p>
          <a:p>
            <a:r>
              <a:rPr lang="sv-SE" dirty="0"/>
              <a:t>Andra distributionssätt än </a:t>
            </a:r>
            <a:r>
              <a:rPr lang="sv-SE" dirty="0" err="1"/>
              <a:t>Peppol</a:t>
            </a:r>
            <a:r>
              <a:rPr lang="sv-SE" dirty="0"/>
              <a:t>	</a:t>
            </a:r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1117600" y="3569221"/>
            <a:ext cx="7459133" cy="248444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57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                                                    Att komma ihåg</a:t>
            </a:r>
          </a:p>
          <a:p>
            <a:r>
              <a:rPr lang="sv-SE" dirty="0"/>
              <a:t>Försök styra stora kunder bort från samlingsfaktura, men gärna mot </a:t>
            </a:r>
            <a:r>
              <a:rPr lang="sv-SE" dirty="0" err="1"/>
              <a:t>Peppol</a:t>
            </a:r>
            <a:r>
              <a:rPr lang="sv-SE" dirty="0"/>
              <a:t>! </a:t>
            </a:r>
            <a:br>
              <a:rPr lang="sv-SE" dirty="0"/>
            </a:br>
            <a:endParaRPr lang="sv-SE" dirty="0"/>
          </a:p>
          <a:p>
            <a:r>
              <a:rPr lang="sv-SE" dirty="0"/>
              <a:t>Ifall </a:t>
            </a:r>
            <a:r>
              <a:rPr lang="sv-SE" dirty="0" err="1"/>
              <a:t>Peppol</a:t>
            </a:r>
            <a:r>
              <a:rPr lang="sv-SE" dirty="0"/>
              <a:t> kommer som </a:t>
            </a:r>
            <a:r>
              <a:rPr lang="sv-SE" dirty="0" err="1"/>
              <a:t>rejecter</a:t>
            </a:r>
            <a:r>
              <a:rPr lang="sv-SE" dirty="0"/>
              <a:t> så behöver de kunna skickas per post under utredning = Fakturaadressen viktig även i dessa fall! </a:t>
            </a:r>
          </a:p>
          <a:p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60649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312997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MALL_maj_2019" id="{D8E8A0AC-D21F-4878-B13C-AD45549C7EDE}" vid="{31F08A35-CE54-4853-BE18-0F7101C24108}"/>
    </a:ext>
  </a:extLst>
</a:theme>
</file>

<file path=ppt/theme/theme2.xml><?xml version="1.0" encoding="utf-8"?>
<a:theme xmlns:a="http://schemas.openxmlformats.org/drawingml/2006/main" name="2_Innehållssidor text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MALL_maj_2019" id="{D8E8A0AC-D21F-4878-B13C-AD45549C7EDE}" vid="{92CF17B3-34D0-464A-9F7B-E5B6830E1CBB}"/>
    </a:ext>
  </a:extLst>
</a:theme>
</file>

<file path=ppt/theme/theme3.xml><?xml version="1.0" encoding="utf-8"?>
<a:theme xmlns:a="http://schemas.openxmlformats.org/drawingml/2006/main" name="3_Kapitelsido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MALL_maj_2019" id="{D8E8A0AC-D21F-4878-B13C-AD45549C7EDE}" vid="{1203560B-08BA-4A57-86FE-35406501B6EF}"/>
    </a:ext>
  </a:extLst>
</a:theme>
</file>

<file path=ppt/theme/theme4.xml><?xml version="1.0" encoding="utf-8"?>
<a:theme xmlns:a="http://schemas.openxmlformats.org/drawingml/2006/main" name="4_Bild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MALL_maj_2019" id="{D8E8A0AC-D21F-4878-B13C-AD45549C7EDE}" vid="{A5B77903-6B3A-4CA5-B7C2-BFD4D2F2E780}"/>
    </a:ext>
  </a:extLst>
</a:theme>
</file>

<file path=ppt/theme/theme5.xml><?xml version="1.0" encoding="utf-8"?>
<a:theme xmlns:a="http://schemas.openxmlformats.org/drawingml/2006/main" name="Bild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MALL_maj_2019" id="{D8E8A0AC-D21F-4878-B13C-AD45549C7EDE}" vid="{B762F02D-E5BA-4D86-9940-84764EC63A2E}"/>
    </a:ext>
  </a:extLst>
</a:theme>
</file>

<file path=ppt/theme/theme6.xml><?xml version="1.0" encoding="utf-8"?>
<a:theme xmlns:a="http://schemas.openxmlformats.org/drawingml/2006/main" name="Diagramlayouter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MALL_maj_2019" id="{D8E8A0AC-D21F-4878-B13C-AD45549C7EDE}" vid="{1764A644-2EC0-49AA-BA2B-AC7D686EB47C}"/>
    </a:ext>
  </a:extLst>
</a:theme>
</file>

<file path=ppt/theme/theme7.xml><?xml version="1.0" encoding="utf-8"?>
<a:theme xmlns:a="http://schemas.openxmlformats.org/drawingml/2006/main" name="7_Avslutning">
  <a:themeElements>
    <a:clrScheme name="Skellefteå Kraft">
      <a:dk1>
        <a:sysClr val="windowText" lastClr="000000"/>
      </a:dk1>
      <a:lt1>
        <a:sysClr val="window" lastClr="FFFFFF"/>
      </a:lt1>
      <a:dk2>
        <a:srgbClr val="A7A8AA"/>
      </a:dk2>
      <a:lt2>
        <a:srgbClr val="FFFFFF"/>
      </a:lt2>
      <a:accent1>
        <a:srgbClr val="702082"/>
      </a:accent1>
      <a:accent2>
        <a:srgbClr val="00B4B4"/>
      </a:accent2>
      <a:accent3>
        <a:srgbClr val="E63888"/>
      </a:accent3>
      <a:accent4>
        <a:srgbClr val="F4633A"/>
      </a:accent4>
      <a:accent5>
        <a:srgbClr val="FBDD40"/>
      </a:accent5>
      <a:accent6>
        <a:srgbClr val="3C1053"/>
      </a:accent6>
      <a:hlink>
        <a:srgbClr val="0C0C0C"/>
      </a:hlink>
      <a:folHlink>
        <a:srgbClr val="000000"/>
      </a:folHlink>
    </a:clrScheme>
    <a:fontScheme name="Skellefteå Kraf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MALL_maj_2019" id="{D8E8A0AC-D21F-4878-B13C-AD45549C7EDE}" vid="{3A8461FD-0FC7-45A2-A938-3231B8C4D439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1679</TotalTime>
  <Words>842</Words>
  <Application>Microsoft Office PowerPoint</Application>
  <PresentationFormat>Bildspel på skärmen (4:3)</PresentationFormat>
  <Paragraphs>123</Paragraphs>
  <Slides>16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Calibri</vt:lpstr>
      <vt:lpstr>Blank</vt:lpstr>
      <vt:lpstr>2_Innehållssidor text</vt:lpstr>
      <vt:lpstr>3_Kapitelsidor</vt:lpstr>
      <vt:lpstr>4_Bildlayouter</vt:lpstr>
      <vt:lpstr>Bildlayouter</vt:lpstr>
      <vt:lpstr>Diagramlayouter</vt:lpstr>
      <vt:lpstr>7_Avslutning</vt:lpstr>
      <vt:lpstr>Distributionssätt och samlingsfakturor</vt:lpstr>
      <vt:lpstr>Agenda </vt:lpstr>
      <vt:lpstr>För att skapa en faktura </vt:lpstr>
      <vt:lpstr>När kommer grejerna?</vt:lpstr>
      <vt:lpstr>Distributionsflöde</vt:lpstr>
      <vt:lpstr>Pappersfaktura</vt:lpstr>
      <vt:lpstr>E-postfaktura / PDF-faktura</vt:lpstr>
      <vt:lpstr>B2B Internetbankfaktura företag</vt:lpstr>
      <vt:lpstr>SMS faktura med betalfunktion</vt:lpstr>
      <vt:lpstr>Peppol (E-faktura företag)</vt:lpstr>
      <vt:lpstr>Samlingsfakturor Företag</vt:lpstr>
      <vt:lpstr>Samlingsfakturor forts</vt:lpstr>
      <vt:lpstr>Samlingsfaktura forts</vt:lpstr>
      <vt:lpstr>Samlingsfaktura forts</vt:lpstr>
      <vt:lpstr>Samlingsfaktura forts</vt:lpstr>
      <vt:lpstr>PowerPoint-presentation</vt:lpstr>
    </vt:vector>
  </TitlesOfParts>
  <Company>Skellefteå Kraft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Emma Häggmark</dc:creator>
  <cp:lastModifiedBy>Emma Bäcklund</cp:lastModifiedBy>
  <cp:revision>27</cp:revision>
  <dcterms:created xsi:type="dcterms:W3CDTF">2019-10-08T11:09:45Z</dcterms:created>
  <dcterms:modified xsi:type="dcterms:W3CDTF">2026-10-26T14:42:50Z</dcterms:modified>
</cp:coreProperties>
</file>